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s/slide28.xml" ContentType="application/vnd.openxmlformats-officedocument.presentationml.slide+xml"/>
  <Override PartName="/ppt/slides/slide50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2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2.xml" ContentType="application/vnd.openxmlformats-officedocument.presentationml.slide+xml"/>
  <Override PartName="/ppt/slides/slide15.xml" ContentType="application/vnd.openxmlformats-officedocument.presentationml.slide+xml"/>
  <Override PartName="/ppt/slides/slide13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256" r:id="rId2"/>
    <p:sldId id="267" r:id="rId3"/>
    <p:sldId id="277" r:id="rId4"/>
    <p:sldId id="269" r:id="rId5"/>
    <p:sldId id="293" r:id="rId6"/>
    <p:sldId id="284" r:id="rId7"/>
    <p:sldId id="294" r:id="rId8"/>
    <p:sldId id="295" r:id="rId9"/>
    <p:sldId id="297" r:id="rId10"/>
    <p:sldId id="296" r:id="rId11"/>
    <p:sldId id="298" r:id="rId12"/>
    <p:sldId id="285" r:id="rId13"/>
    <p:sldId id="300" r:id="rId14"/>
    <p:sldId id="301" r:id="rId15"/>
    <p:sldId id="278" r:id="rId16"/>
    <p:sldId id="272" r:id="rId17"/>
    <p:sldId id="302" r:id="rId18"/>
    <p:sldId id="286" r:id="rId19"/>
    <p:sldId id="279" r:id="rId20"/>
    <p:sldId id="273" r:id="rId21"/>
    <p:sldId id="303" r:id="rId22"/>
    <p:sldId id="287" r:id="rId23"/>
    <p:sldId id="288" r:id="rId24"/>
    <p:sldId id="305" r:id="rId25"/>
    <p:sldId id="306" r:id="rId26"/>
    <p:sldId id="280" r:id="rId27"/>
    <p:sldId id="274" r:id="rId28"/>
    <p:sldId id="307" r:id="rId29"/>
    <p:sldId id="289" r:id="rId30"/>
    <p:sldId id="308" r:id="rId31"/>
    <p:sldId id="309" r:id="rId32"/>
    <p:sldId id="310" r:id="rId33"/>
    <p:sldId id="281" r:id="rId34"/>
    <p:sldId id="275" r:id="rId35"/>
    <p:sldId id="312" r:id="rId36"/>
    <p:sldId id="313" r:id="rId37"/>
    <p:sldId id="314" r:id="rId38"/>
    <p:sldId id="290" r:id="rId39"/>
    <p:sldId id="316" r:id="rId40"/>
    <p:sldId id="317" r:id="rId41"/>
    <p:sldId id="318" r:id="rId42"/>
    <p:sldId id="319" r:id="rId43"/>
    <p:sldId id="320" r:id="rId44"/>
    <p:sldId id="321" r:id="rId45"/>
    <p:sldId id="315" r:id="rId46"/>
    <p:sldId id="291" r:id="rId47"/>
    <p:sldId id="283" r:id="rId48"/>
    <p:sldId id="276" r:id="rId49"/>
    <p:sldId id="322" r:id="rId50"/>
    <p:sldId id="311" r:id="rId51"/>
    <p:sldId id="282" r:id="rId52"/>
    <p:sldId id="270" r:id="rId53"/>
    <p:sldId id="271" r:id="rId5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41402EF-72EA-4F86-9227-E1922CEE125F}">
          <p14:sldIdLst>
            <p14:sldId id="256"/>
            <p14:sldId id="267"/>
          </p14:sldIdLst>
        </p14:section>
        <p14:section name="jQuery Foundations" id="{04119F15-7251-104A-BB94-C666003D3DDF}">
          <p14:sldIdLst>
            <p14:sldId id="277"/>
            <p14:sldId id="269"/>
            <p14:sldId id="293"/>
            <p14:sldId id="284"/>
            <p14:sldId id="294"/>
            <p14:sldId id="295"/>
            <p14:sldId id="297"/>
            <p14:sldId id="296"/>
            <p14:sldId id="298"/>
            <p14:sldId id="285"/>
            <p14:sldId id="300"/>
            <p14:sldId id="301"/>
          </p14:sldIdLst>
        </p14:section>
        <p14:section name="Event Handling in jQuery" id="{E191B449-48C9-2B40-9304-CFE9E3D1E098}">
          <p14:sldIdLst>
            <p14:sldId id="278"/>
            <p14:sldId id="272"/>
            <p14:sldId id="302"/>
            <p14:sldId id="286"/>
          </p14:sldIdLst>
        </p14:section>
        <p14:section name="DOM Manipulation" id="{4F358EE9-1DCC-9B4F-87BA-D1E380902C70}">
          <p14:sldIdLst>
            <p14:sldId id="279"/>
            <p14:sldId id="273"/>
            <p14:sldId id="303"/>
            <p14:sldId id="287"/>
            <p14:sldId id="288"/>
            <p14:sldId id="305"/>
            <p14:sldId id="306"/>
          </p14:sldIdLst>
        </p14:section>
        <p14:section name="Effects and Animation" id="{4CD5BFD1-4375-2F47-994C-FF29ACFD2384}">
          <p14:sldIdLst>
            <p14:sldId id="280"/>
            <p14:sldId id="274"/>
            <p14:sldId id="307"/>
            <p14:sldId id="289"/>
            <p14:sldId id="308"/>
            <p14:sldId id="309"/>
            <p14:sldId id="310"/>
          </p14:sldIdLst>
        </p14:section>
        <p14:section name="AJAX" id="{563AA50B-3EF4-ED45-9852-EE1BF42D7196}">
          <p14:sldIdLst>
            <p14:sldId id="281"/>
            <p14:sldId id="275"/>
            <p14:sldId id="312"/>
            <p14:sldId id="313"/>
            <p14:sldId id="314"/>
            <p14:sldId id="290"/>
            <p14:sldId id="316"/>
            <p14:sldId id="317"/>
            <p14:sldId id="318"/>
            <p14:sldId id="319"/>
            <p14:sldId id="320"/>
            <p14:sldId id="321"/>
            <p14:sldId id="315"/>
            <p14:sldId id="291"/>
          </p14:sldIdLst>
        </p14:section>
        <p14:section name="Asynchronous File Transmission" id="{5739F458-1086-8447-AA0C-A85A9C1DF68A}">
          <p14:sldIdLst>
            <p14:sldId id="283"/>
            <p14:sldId id="276"/>
            <p14:sldId id="322"/>
            <p14:sldId id="311"/>
          </p14:sldIdLst>
        </p14:section>
        <p14:section name="Summary" id="{85A6FDCA-FD8E-8443-BF58-62ABB17CFBC9}">
          <p14:sldIdLst>
            <p14:sldId id="282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orient="horz" pos="1440">
          <p15:clr>
            <a:srgbClr val="A4A3A4"/>
          </p15:clr>
        </p15:guide>
        <p15:guide id="3" orient="horz">
          <p15:clr>
            <a:srgbClr val="A4A3A4"/>
          </p15:clr>
        </p15:guide>
        <p15:guide id="4" pos="3840">
          <p15:clr>
            <a:srgbClr val="A4A3A4"/>
          </p15:clr>
        </p15:guide>
        <p15:guide id="5" pos="19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6474" autoAdjust="0"/>
    <p:restoredTop sz="86387" autoAdjust="0"/>
  </p:normalViewPr>
  <p:slideViewPr>
    <p:cSldViewPr showGuides="1">
      <p:cViewPr>
        <p:scale>
          <a:sx n="70" d="100"/>
          <a:sy n="70" d="100"/>
        </p:scale>
        <p:origin x="-160" y="-2392"/>
      </p:cViewPr>
      <p:guideLst>
        <p:guide orient="horz" pos="2880"/>
        <p:guide orient="horz" pos="1440"/>
        <p:guide orient="horz"/>
        <p:guide pos="3840"/>
        <p:guide pos="1920"/>
      </p:guideLst>
    </p:cSldViewPr>
  </p:slideViewPr>
  <p:outlineViewPr>
    <p:cViewPr>
      <p:scale>
        <a:sx n="33" d="100"/>
        <a:sy n="33" d="100"/>
      </p:scale>
      <p:origin x="0" y="-272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258"/>
    </p:cViewPr>
  </p:sorterViewPr>
  <p:notesViewPr>
    <p:cSldViewPr>
      <p:cViewPr varScale="1">
        <p:scale>
          <a:sx n="66" d="100"/>
          <a:sy n="66" d="100"/>
        </p:scale>
        <p:origin x="1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" Type="http://schemas.openxmlformats.org/officeDocument/2006/relationships/slide" Target="slides/slide25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34" Type="http://schemas.openxmlformats.org/officeDocument/2006/relationships/slide" Target="slides/slide33.xml"/><Relationship Id="rId21" Type="http://schemas.openxmlformats.org/officeDocument/2006/relationships/slide" Target="slides/slide20.xml"/><Relationship Id="rId63" Type="http://schemas.openxmlformats.org/officeDocument/2006/relationships/customXml" Target="../customXml/item3.xml"/><Relationship Id="rId7" Type="http://schemas.openxmlformats.org/officeDocument/2006/relationships/slide" Target="slides/slide6.xml"/><Relationship Id="rId16" Type="http://schemas.openxmlformats.org/officeDocument/2006/relationships/slide" Target="slides/slide15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24" Type="http://schemas.openxmlformats.org/officeDocument/2006/relationships/slide" Target="slides/slide23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61" Type="http://schemas.openxmlformats.org/officeDocument/2006/relationships/customXml" Target="../customXml/item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56" Type="http://schemas.openxmlformats.org/officeDocument/2006/relationships/printerSettings" Target="printerSettings/printerSettings1.bin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51" Type="http://schemas.openxmlformats.org/officeDocument/2006/relationships/slide" Target="slides/slide50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7" Type="http://schemas.openxmlformats.org/officeDocument/2006/relationships/slide" Target="slides/slide16.xml"/><Relationship Id="rId59" Type="http://schemas.openxmlformats.org/officeDocument/2006/relationships/theme" Target="theme/theme1.xml"/><Relationship Id="rId46" Type="http://schemas.openxmlformats.org/officeDocument/2006/relationships/slide" Target="slides/slide45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5" Type="http://schemas.openxmlformats.org/officeDocument/2006/relationships/slide" Target="slides/slide24.xml"/><Relationship Id="rId12" Type="http://schemas.openxmlformats.org/officeDocument/2006/relationships/slide" Target="slides/slide11.xml"/><Relationship Id="rId54" Type="http://schemas.openxmlformats.org/officeDocument/2006/relationships/slide" Target="slides/slide53.xml"/><Relationship Id="rId41" Type="http://schemas.openxmlformats.org/officeDocument/2006/relationships/slide" Target="slides/slide40.xml"/><Relationship Id="rId20" Type="http://schemas.openxmlformats.org/officeDocument/2006/relationships/slide" Target="slides/slide19.xml"/><Relationship Id="rId62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57" Type="http://schemas.openxmlformats.org/officeDocument/2006/relationships/presProps" Target="presProps.xml"/><Relationship Id="rId49" Type="http://schemas.openxmlformats.org/officeDocument/2006/relationships/slide" Target="slides/slide48.xml"/><Relationship Id="rId36" Type="http://schemas.openxmlformats.org/officeDocument/2006/relationships/slide" Target="slides/slide3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52" Type="http://schemas.openxmlformats.org/officeDocument/2006/relationships/slide" Target="slides/slide51.xml"/><Relationship Id="rId44" Type="http://schemas.openxmlformats.org/officeDocument/2006/relationships/slide" Target="slides/slide43.xml"/><Relationship Id="rId31" Type="http://schemas.openxmlformats.org/officeDocument/2006/relationships/slide" Target="slides/slide30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D27DE-FC0E-EC49-B1C5-B796F9CDC289}" type="datetimeFigureOut">
              <a:rPr lang="en-US" smtClean="0"/>
              <a:t>17-02-18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C01C6-9040-D44A-A0F9-7BE70F3FD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33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C01C6-9040-D44A-A0F9-7BE70F3FD8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81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85800"/>
            <a:ext cx="7474024" cy="2819400"/>
          </a:xfrm>
        </p:spPr>
        <p:txBody>
          <a:bodyPr>
            <a:noAutofit/>
          </a:bodyPr>
          <a:lstStyle>
            <a:lvl1pPr algn="l">
              <a:lnSpc>
                <a:spcPts val="6200"/>
              </a:lnSpc>
              <a:defRPr sz="5400">
                <a:latin typeface="Rockwell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49080"/>
            <a:ext cx="5486400" cy="5334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610600" y="0"/>
            <a:ext cx="5334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8839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572000"/>
            <a:ext cx="9144000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5203947" y="6096000"/>
            <a:ext cx="3940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dirty="0" smtClean="0">
                <a:solidFill>
                  <a:schemeClr val="accent1"/>
                </a:solidFill>
                <a:latin typeface="Rockwell" pitchFamily="18" charset="0"/>
              </a:rPr>
              <a:t>Fundamentals</a:t>
            </a:r>
            <a:r>
              <a:rPr lang="en-US" sz="1800" baseline="0" dirty="0" smtClean="0">
                <a:latin typeface="Rockwell" pitchFamily="18" charset="0"/>
              </a:rPr>
              <a:t> </a:t>
            </a:r>
            <a:r>
              <a:rPr lang="en-US" sz="1800" baseline="0" dirty="0" smtClean="0">
                <a:solidFill>
                  <a:schemeClr val="bg2"/>
                </a:solidFill>
                <a:latin typeface="Rockwell" pitchFamily="18" charset="0"/>
              </a:rPr>
              <a:t>of Web Development</a:t>
            </a:r>
            <a:endParaRPr lang="en-US" sz="1800" dirty="0">
              <a:solidFill>
                <a:schemeClr val="bg2"/>
              </a:solidFill>
              <a:latin typeface="Rockwell" pitchFamily="18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096000"/>
            <a:ext cx="377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accent1"/>
                </a:solidFill>
                <a:latin typeface="Rockwell" pitchFamily="18" charset="0"/>
              </a:rPr>
              <a:t>Randy Connolly </a:t>
            </a:r>
            <a:r>
              <a:rPr lang="en-US" sz="1800" baseline="0" dirty="0" smtClean="0">
                <a:solidFill>
                  <a:schemeClr val="bg2"/>
                </a:solidFill>
                <a:latin typeface="Rockwell" pitchFamily="18" charset="0"/>
              </a:rPr>
              <a:t>and</a:t>
            </a:r>
            <a:r>
              <a:rPr lang="en-US" sz="1800" baseline="0" dirty="0" smtClean="0">
                <a:latin typeface="Rockwell" pitchFamily="18" charset="0"/>
              </a:rPr>
              <a:t> </a:t>
            </a:r>
            <a:r>
              <a:rPr lang="en-US" sz="1800" baseline="0" dirty="0" smtClean="0">
                <a:solidFill>
                  <a:schemeClr val="accent1"/>
                </a:solidFill>
                <a:latin typeface="Rockwell" pitchFamily="18" charset="0"/>
              </a:rPr>
              <a:t>Ricardo Hoar</a:t>
            </a:r>
            <a:endParaRPr lang="en-US" sz="1800" dirty="0">
              <a:solidFill>
                <a:schemeClr val="accent1"/>
              </a:solidFill>
              <a:latin typeface="Rockwell" pitchFamily="18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257800" y="6453003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2017 Pearson</a:t>
            </a:r>
          </a:p>
          <a:p>
            <a:pPr algn="r"/>
            <a:r>
              <a:rPr lang="en-US" sz="12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http://www.funwebdev.com</a:t>
            </a:r>
            <a:endParaRPr lang="en-US" sz="1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4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0" y="1676400"/>
            <a:ext cx="5638800" cy="45259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61963" indent="-4763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6294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 smtClean="0"/>
              <a:t>Enter subtitle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222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25963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4008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 smtClean="0"/>
              <a:t>Enter subtitle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037513" cy="8382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2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Rockwell Condensed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17-02-18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924800" cy="1066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143000"/>
            <a:ext cx="716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915400" y="0"/>
            <a:ext cx="228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39200" y="0"/>
            <a:ext cx="762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5400" y="6553200"/>
            <a:ext cx="228600" cy="304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57200" y="655320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265591" y="6581001"/>
            <a:ext cx="32863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>
                <a:solidFill>
                  <a:srgbClr val="404040"/>
                </a:solidFill>
                <a:latin typeface="Rockwell" pitchFamily="18" charset="0"/>
              </a:rPr>
              <a:t>Fundamentals</a:t>
            </a:r>
            <a:r>
              <a:rPr lang="en-US" sz="1200" baseline="0" dirty="0" smtClean="0">
                <a:solidFill>
                  <a:srgbClr val="404040"/>
                </a:solidFill>
                <a:latin typeface="Rockwell" pitchFamily="18" charset="0"/>
              </a:rPr>
              <a:t> of Web Development - 2</a:t>
            </a:r>
            <a:r>
              <a:rPr lang="en-US" sz="1200" baseline="30000" dirty="0" smtClean="0">
                <a:solidFill>
                  <a:srgbClr val="404040"/>
                </a:solidFill>
                <a:latin typeface="Rockwell" pitchFamily="18" charset="0"/>
              </a:rPr>
              <a:t>nd</a:t>
            </a:r>
            <a:r>
              <a:rPr lang="en-US" sz="1200" baseline="0" dirty="0" smtClean="0">
                <a:solidFill>
                  <a:srgbClr val="404040"/>
                </a:solidFill>
                <a:latin typeface="Rockwell" pitchFamily="18" charset="0"/>
              </a:rPr>
              <a:t> Ed.</a:t>
            </a:r>
            <a:endParaRPr lang="en-US" sz="1200" dirty="0">
              <a:solidFill>
                <a:srgbClr val="404040"/>
              </a:solidFill>
              <a:latin typeface="Rockwell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3483" y="6581001"/>
            <a:ext cx="2574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3"/>
                </a:solidFill>
                <a:latin typeface="Rockwell" pitchFamily="18" charset="0"/>
              </a:rPr>
              <a:t>Randy Connolly </a:t>
            </a:r>
            <a:r>
              <a:rPr lang="en-US" sz="1200" baseline="0" dirty="0" smtClean="0">
                <a:solidFill>
                  <a:schemeClr val="tx1"/>
                </a:solidFill>
                <a:latin typeface="Rockwell" pitchFamily="18" charset="0"/>
              </a:rPr>
              <a:t>and</a:t>
            </a:r>
            <a:r>
              <a:rPr lang="en-US" sz="1200" baseline="0" dirty="0" smtClean="0">
                <a:latin typeface="Rockwell" pitchFamily="18" charset="0"/>
              </a:rPr>
              <a:t> </a:t>
            </a:r>
            <a:r>
              <a:rPr lang="en-US" sz="1200" baseline="0" dirty="0" smtClean="0">
                <a:solidFill>
                  <a:srgbClr val="C88736"/>
                </a:solidFill>
                <a:latin typeface="Rockwell" pitchFamily="18" charset="0"/>
              </a:rPr>
              <a:t>Ricardo Hoar</a:t>
            </a:r>
            <a:endParaRPr lang="en-US" sz="1200" dirty="0">
              <a:solidFill>
                <a:srgbClr val="C88736"/>
              </a:solidFill>
              <a:latin typeface="Rockwell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JavaScript 3: Extending JavaScript</a:t>
            </a:r>
            <a:br>
              <a:rPr lang="en-US" dirty="0"/>
            </a:br>
            <a:r>
              <a:rPr lang="en-US" dirty="0"/>
              <a:t>with jQuery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Chapter 10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jQuery Foundations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546032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Attribute Selector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Pseudo-Element Selector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Contextual Selector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 smtClean="0"/>
              <a:t>jQuery</a:t>
            </a:r>
            <a:r>
              <a:rPr lang="en-US" dirty="0" smtClean="0"/>
              <a:t> Filters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Form Selectors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Advanced Selectors (Go back to Chapter 4 in CSS for a refresher)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6778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jQuery Foundations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err="1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jQuery's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content filter selection</a:t>
            </a:r>
            <a:endParaRPr lang="en-US" dirty="0" smtClean="0">
              <a:effectLst/>
            </a:endParaRPr>
          </a:p>
        </p:txBody>
      </p:sp>
      <p:pic>
        <p:nvPicPr>
          <p:cNvPr id="6" name="Content Placeholder 5" descr="481261000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623" b="-346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67135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jQuery Foundations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We can </a:t>
            </a:r>
            <a:r>
              <a:rPr lang="en-US" dirty="0"/>
              <a:t>both set and get an attribute value by using the </a:t>
            </a:r>
            <a:r>
              <a:rPr lang="en-US" b="1" dirty="0" err="1">
                <a:solidFill>
                  <a:schemeClr val="accent2"/>
                </a:solidFill>
              </a:rPr>
              <a:t>attr</a:t>
            </a:r>
            <a:r>
              <a:rPr lang="en-US" b="1" dirty="0">
                <a:solidFill>
                  <a:schemeClr val="accent2"/>
                </a:solidFill>
              </a:rPr>
              <a:t>(</a:t>
            </a:r>
            <a:r>
              <a:rPr lang="en-US" b="1" dirty="0" smtClean="0">
                <a:solidFill>
                  <a:schemeClr val="accent2"/>
                </a:solidFill>
              </a:rPr>
              <a:t>) </a:t>
            </a:r>
            <a:r>
              <a:rPr lang="en-US" dirty="0" smtClean="0"/>
              <a:t>method.</a:t>
            </a:r>
          </a:p>
          <a:p>
            <a:r>
              <a:rPr lang="en-US" sz="1600" dirty="0">
                <a:latin typeface="Monaco"/>
                <a:cs typeface="Monaco"/>
              </a:rPr>
              <a:t>// link is assigned the </a:t>
            </a:r>
            <a:r>
              <a:rPr lang="en-US" sz="1600" dirty="0" err="1">
                <a:latin typeface="Monaco"/>
                <a:cs typeface="Monaco"/>
              </a:rPr>
              <a:t>href</a:t>
            </a:r>
            <a:r>
              <a:rPr lang="en-US" sz="1600" dirty="0">
                <a:latin typeface="Monaco"/>
                <a:cs typeface="Monaco"/>
              </a:rPr>
              <a:t> attribute of the first &lt;a&gt; tag</a:t>
            </a:r>
          </a:p>
          <a:p>
            <a:r>
              <a:rPr lang="mr-IN" sz="1700" dirty="0">
                <a:latin typeface="Monaco"/>
                <a:cs typeface="Monaco"/>
              </a:rPr>
              <a:t>var link = $("a").</a:t>
            </a:r>
            <a:r>
              <a:rPr lang="mr-IN" sz="1700" b="1" dirty="0">
                <a:solidFill>
                  <a:schemeClr val="accent2"/>
                </a:solidFill>
                <a:latin typeface="Monaco"/>
                <a:cs typeface="Monaco"/>
              </a:rPr>
              <a:t>attr</a:t>
            </a:r>
            <a:r>
              <a:rPr lang="mr-IN" sz="1700" b="1" dirty="0">
                <a:solidFill>
                  <a:srgbClr val="A82233"/>
                </a:solidFill>
                <a:latin typeface="Monaco"/>
                <a:cs typeface="Monaco"/>
              </a:rPr>
              <a:t>(</a:t>
            </a:r>
            <a:r>
              <a:rPr lang="mr-IN" sz="1700" dirty="0">
                <a:latin typeface="Monaco"/>
                <a:cs typeface="Monaco"/>
              </a:rPr>
              <a:t>"href"</a:t>
            </a:r>
            <a:r>
              <a:rPr lang="mr-IN" sz="1700" b="1" dirty="0">
                <a:solidFill>
                  <a:srgbClr val="A82233"/>
                </a:solidFill>
                <a:latin typeface="Monaco"/>
                <a:cs typeface="Monaco"/>
              </a:rPr>
              <a:t>)</a:t>
            </a:r>
            <a:r>
              <a:rPr lang="mr-IN" sz="1700" dirty="0">
                <a:latin typeface="Monaco"/>
                <a:cs typeface="Monaco"/>
              </a:rPr>
              <a:t>;</a:t>
            </a:r>
          </a:p>
          <a:p>
            <a:r>
              <a:rPr lang="en-US" sz="1700" dirty="0">
                <a:latin typeface="Monaco"/>
                <a:cs typeface="Monaco"/>
              </a:rPr>
              <a:t>// change all links in the page to http://</a:t>
            </a:r>
            <a:r>
              <a:rPr lang="en-US" sz="1700" dirty="0" err="1">
                <a:latin typeface="Monaco"/>
                <a:cs typeface="Monaco"/>
              </a:rPr>
              <a:t>funwebdev.com</a:t>
            </a:r>
            <a:endParaRPr lang="en-US" sz="1700" dirty="0">
              <a:latin typeface="Monaco"/>
              <a:cs typeface="Monaco"/>
            </a:endParaRPr>
          </a:p>
          <a:p>
            <a:r>
              <a:rPr lang="en-US" sz="1700" dirty="0">
                <a:latin typeface="Monaco"/>
                <a:cs typeface="Monaco"/>
              </a:rPr>
              <a:t>$("a").</a:t>
            </a:r>
            <a:r>
              <a:rPr lang="en-US" sz="1700" b="1" dirty="0" err="1">
                <a:solidFill>
                  <a:srgbClr val="A82233"/>
                </a:solidFill>
                <a:latin typeface="Monaco"/>
                <a:cs typeface="Monaco"/>
              </a:rPr>
              <a:t>attr</a:t>
            </a:r>
            <a:r>
              <a:rPr lang="en-US" sz="1700" b="1" dirty="0">
                <a:solidFill>
                  <a:srgbClr val="A82233"/>
                </a:solidFill>
                <a:latin typeface="Monaco"/>
                <a:cs typeface="Monaco"/>
              </a:rPr>
              <a:t>(</a:t>
            </a:r>
            <a:r>
              <a:rPr lang="en-US" sz="1700" dirty="0">
                <a:latin typeface="Monaco"/>
                <a:cs typeface="Monaco"/>
              </a:rPr>
              <a:t>"</a:t>
            </a:r>
            <a:r>
              <a:rPr lang="en-US" sz="1700" dirty="0" err="1">
                <a:latin typeface="Monaco"/>
                <a:cs typeface="Monaco"/>
              </a:rPr>
              <a:t>href</a:t>
            </a:r>
            <a:r>
              <a:rPr lang="en-US" sz="1700" dirty="0">
                <a:latin typeface="Monaco"/>
                <a:cs typeface="Monaco"/>
              </a:rPr>
              <a:t>","http://</a:t>
            </a:r>
            <a:r>
              <a:rPr lang="en-US" sz="1700" dirty="0" err="1">
                <a:latin typeface="Monaco"/>
                <a:cs typeface="Monaco"/>
              </a:rPr>
              <a:t>funwebdev.com</a:t>
            </a:r>
            <a:r>
              <a:rPr lang="en-US" sz="1700" dirty="0">
                <a:latin typeface="Monaco"/>
                <a:cs typeface="Monaco"/>
              </a:rPr>
              <a:t>"</a:t>
            </a:r>
            <a:r>
              <a:rPr lang="en-US" sz="1700" b="1" dirty="0">
                <a:solidFill>
                  <a:srgbClr val="A82233"/>
                </a:solidFill>
                <a:latin typeface="Monaco"/>
                <a:cs typeface="Monaco"/>
              </a:rPr>
              <a:t>)</a:t>
            </a:r>
            <a:r>
              <a:rPr lang="en-US" sz="1700" dirty="0">
                <a:latin typeface="Monaco"/>
                <a:cs typeface="Monaco"/>
              </a:rPr>
              <a:t>;</a:t>
            </a:r>
          </a:p>
          <a:p>
            <a:r>
              <a:rPr lang="en-US" sz="1700" dirty="0">
                <a:latin typeface="Monaco"/>
                <a:cs typeface="Monaco"/>
              </a:rPr>
              <a:t>// change the class for all images on the page to fancy</a:t>
            </a:r>
          </a:p>
          <a:p>
            <a:r>
              <a:rPr lang="en-US" sz="1700" dirty="0">
                <a:latin typeface="Monaco"/>
                <a:cs typeface="Monaco"/>
              </a:rPr>
              <a:t>$("</a:t>
            </a:r>
            <a:r>
              <a:rPr lang="en-US" sz="1700" dirty="0" err="1">
                <a:latin typeface="Monaco"/>
                <a:cs typeface="Monaco"/>
              </a:rPr>
              <a:t>img</a:t>
            </a:r>
            <a:r>
              <a:rPr lang="en-US" sz="1700" dirty="0">
                <a:latin typeface="Monaco"/>
                <a:cs typeface="Monaco"/>
              </a:rPr>
              <a:t>").</a:t>
            </a:r>
            <a:r>
              <a:rPr lang="en-US" sz="1700" b="1" dirty="0" err="1">
                <a:solidFill>
                  <a:srgbClr val="A82233"/>
                </a:solidFill>
                <a:latin typeface="Monaco"/>
                <a:cs typeface="Monaco"/>
              </a:rPr>
              <a:t>attr</a:t>
            </a:r>
            <a:r>
              <a:rPr lang="en-US" sz="1700" b="1" dirty="0">
                <a:solidFill>
                  <a:srgbClr val="A82233"/>
                </a:solidFill>
                <a:latin typeface="Monaco"/>
                <a:cs typeface="Monaco"/>
              </a:rPr>
              <a:t>(</a:t>
            </a:r>
            <a:r>
              <a:rPr lang="en-US" sz="1700" dirty="0">
                <a:latin typeface="Monaco"/>
                <a:cs typeface="Monaco"/>
              </a:rPr>
              <a:t>"</a:t>
            </a:r>
            <a:r>
              <a:rPr lang="en-US" sz="1700" dirty="0" err="1">
                <a:latin typeface="Monaco"/>
                <a:cs typeface="Monaco"/>
              </a:rPr>
              <a:t>class","fancy</a:t>
            </a:r>
            <a:r>
              <a:rPr lang="en-US" sz="1700" dirty="0">
                <a:latin typeface="Monaco"/>
                <a:cs typeface="Monaco"/>
              </a:rPr>
              <a:t>"</a:t>
            </a:r>
            <a:r>
              <a:rPr lang="en-US" sz="1700" dirty="0">
                <a:solidFill>
                  <a:srgbClr val="A82233"/>
                </a:solidFill>
                <a:latin typeface="Monaco"/>
                <a:cs typeface="Monaco"/>
              </a:rPr>
              <a:t>)</a:t>
            </a:r>
            <a:r>
              <a:rPr lang="en-US" sz="1700" dirty="0">
                <a:latin typeface="Monaco"/>
                <a:cs typeface="Monaco"/>
              </a:rPr>
              <a:t>;</a:t>
            </a:r>
            <a:endParaRPr lang="en-US" sz="1700" dirty="0">
              <a:latin typeface="Monaco"/>
              <a:cs typeface="Monaco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 smtClean="0"/>
              <a:t>Common element Manipulations </a:t>
            </a:r>
            <a:r>
              <a:rPr lang="en-US" b="1" dirty="0" smtClean="0"/>
              <a:t>- </a:t>
            </a:r>
            <a:r>
              <a:rPr lang="en-US" sz="1500" b="1" kern="1200" dirty="0" smtClean="0">
                <a:solidFill>
                  <a:schemeClr val="tx1"/>
                </a:solidFill>
                <a:effectLst/>
              </a:rPr>
              <a:t>HTML attributes</a:t>
            </a:r>
            <a:endParaRPr lang="en-US" b="1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5890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jQuery Foundations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 The </a:t>
            </a:r>
            <a:r>
              <a:rPr lang="en-US" b="1" dirty="0">
                <a:solidFill>
                  <a:srgbClr val="A82233"/>
                </a:solidFill>
              </a:rPr>
              <a:t>prop()  </a:t>
            </a:r>
            <a:r>
              <a:rPr lang="en-US" dirty="0"/>
              <a:t>method </a:t>
            </a:r>
            <a:r>
              <a:rPr lang="en-US" dirty="0" smtClean="0"/>
              <a:t>is the </a:t>
            </a:r>
            <a:r>
              <a:rPr lang="en-US" dirty="0"/>
              <a:t>preferred way to retrieve and set the value of a </a:t>
            </a:r>
            <a:r>
              <a:rPr lang="en-US" dirty="0" smtClean="0"/>
              <a:t>property.</a:t>
            </a:r>
          </a:p>
          <a:p>
            <a:endParaRPr lang="en-US" sz="3200" dirty="0" smtClean="0"/>
          </a:p>
          <a:p>
            <a:r>
              <a:rPr lang="en-US" sz="2400" dirty="0"/>
              <a:t>&lt;input class="</a:t>
            </a:r>
            <a:r>
              <a:rPr lang="en-US" sz="2400" b="1" dirty="0">
                <a:solidFill>
                  <a:srgbClr val="A82233"/>
                </a:solidFill>
              </a:rPr>
              <a:t>meh</a:t>
            </a:r>
            <a:r>
              <a:rPr lang="en-US" sz="2400" dirty="0"/>
              <a:t>" type="checkbox" checked="checked"</a:t>
            </a:r>
            <a:r>
              <a:rPr lang="en-US" sz="2400" dirty="0" smtClean="0"/>
              <a:t>&gt;</a:t>
            </a:r>
          </a:p>
          <a:p>
            <a:endParaRPr lang="en-US" sz="2400" dirty="0"/>
          </a:p>
          <a:p>
            <a:r>
              <a:rPr lang="en-US" sz="2400" dirty="0" err="1" smtClean="0"/>
              <a:t>var</a:t>
            </a:r>
            <a:r>
              <a:rPr lang="en-US" sz="2400" dirty="0" smtClean="0"/>
              <a:t> </a:t>
            </a:r>
            <a:r>
              <a:rPr lang="en-US" sz="2400" dirty="0" err="1"/>
              <a:t>theBox</a:t>
            </a:r>
            <a:r>
              <a:rPr lang="en-US" sz="2400" dirty="0"/>
              <a:t> = $(".meh");</a:t>
            </a:r>
          </a:p>
          <a:p>
            <a:r>
              <a:rPr lang="en-US" sz="2400" dirty="0" err="1"/>
              <a:t>theBox.</a:t>
            </a:r>
            <a:r>
              <a:rPr lang="en-US" sz="2400" b="1" dirty="0" err="1">
                <a:solidFill>
                  <a:srgbClr val="A82233"/>
                </a:solidFill>
              </a:rPr>
              <a:t>prop</a:t>
            </a:r>
            <a:r>
              <a:rPr lang="en-US" sz="2400" b="1" dirty="0">
                <a:solidFill>
                  <a:srgbClr val="A82233"/>
                </a:solidFill>
              </a:rPr>
              <a:t>(</a:t>
            </a:r>
            <a:r>
              <a:rPr lang="en-US" sz="2400" dirty="0"/>
              <a:t>"checked"</a:t>
            </a:r>
            <a:r>
              <a:rPr lang="en-US" sz="2400" b="1" dirty="0">
                <a:solidFill>
                  <a:srgbClr val="A82233"/>
                </a:solidFill>
              </a:rPr>
              <a:t>)</a:t>
            </a:r>
            <a:r>
              <a:rPr lang="en-US" sz="2400" dirty="0"/>
              <a:t>; // evaluates to </a:t>
            </a:r>
            <a:r>
              <a:rPr lang="en-US" sz="2400" dirty="0" smtClean="0"/>
              <a:t>TRUE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 smtClean="0"/>
              <a:t>Common element Manipulations </a:t>
            </a:r>
            <a:r>
              <a:rPr lang="en-US" b="1" dirty="0" smtClean="0"/>
              <a:t>- </a:t>
            </a:r>
            <a:r>
              <a:rPr lang="en-US" sz="1500" b="1" kern="1200" dirty="0" smtClean="0">
                <a:solidFill>
                  <a:schemeClr val="tx1"/>
                </a:solidFill>
                <a:effectLst/>
              </a:rPr>
              <a:t>HTML properties</a:t>
            </a:r>
            <a:endParaRPr lang="en-US" b="1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48935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jQuery Foundations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  </a:t>
            </a:r>
            <a:r>
              <a:rPr lang="en-US" dirty="0" err="1" smtClean="0"/>
              <a:t>jQuery</a:t>
            </a:r>
            <a:r>
              <a:rPr lang="en-US" dirty="0"/>
              <a:t> </a:t>
            </a:r>
            <a:r>
              <a:rPr lang="en-US" dirty="0" smtClean="0"/>
              <a:t>provides </a:t>
            </a:r>
            <a:r>
              <a:rPr lang="en-US" dirty="0"/>
              <a:t>the extremely intuitive </a:t>
            </a:r>
            <a:r>
              <a:rPr lang="en-US" b="1" dirty="0" err="1">
                <a:solidFill>
                  <a:srgbClr val="A82233"/>
                </a:solidFill>
              </a:rPr>
              <a:t>css</a:t>
            </a:r>
            <a:r>
              <a:rPr lang="en-US" b="1" dirty="0">
                <a:solidFill>
                  <a:srgbClr val="A82233"/>
                </a:solidFill>
              </a:rPr>
              <a:t>()  </a:t>
            </a:r>
            <a:r>
              <a:rPr lang="en-US" dirty="0"/>
              <a:t>method</a:t>
            </a:r>
            <a:r>
              <a:rPr lang="en-US" dirty="0" smtClean="0"/>
              <a:t>.</a:t>
            </a:r>
          </a:p>
          <a:p>
            <a:pPr marL="342900" indent="-342900">
              <a:buFont typeface="Arial"/>
              <a:buChar char="•"/>
            </a:pPr>
            <a:endParaRPr lang="en-US" sz="3200" dirty="0"/>
          </a:p>
          <a:p>
            <a:r>
              <a:rPr lang="en-US" sz="2000" dirty="0" err="1"/>
              <a:t>var</a:t>
            </a:r>
            <a:r>
              <a:rPr lang="en-US" sz="2000" dirty="0"/>
              <a:t> color = $("#element")</a:t>
            </a:r>
            <a:r>
              <a:rPr lang="en-US" sz="2000" b="1" dirty="0">
                <a:solidFill>
                  <a:srgbClr val="A82233"/>
                </a:solidFill>
              </a:rPr>
              <a:t>.</a:t>
            </a:r>
            <a:r>
              <a:rPr lang="en-US" sz="2000" b="1" dirty="0" err="1">
                <a:solidFill>
                  <a:srgbClr val="A82233"/>
                </a:solidFill>
              </a:rPr>
              <a:t>css</a:t>
            </a:r>
            <a:r>
              <a:rPr lang="en-US" sz="2000" b="1" dirty="0">
                <a:solidFill>
                  <a:srgbClr val="A82233"/>
                </a:solidFill>
              </a:rPr>
              <a:t>(</a:t>
            </a:r>
            <a:r>
              <a:rPr lang="en-US" sz="2000" dirty="0"/>
              <a:t>"background-color"</a:t>
            </a:r>
            <a:r>
              <a:rPr lang="en-US" sz="2000" b="1" dirty="0">
                <a:solidFill>
                  <a:srgbClr val="A82233"/>
                </a:solidFill>
              </a:rPr>
              <a:t>)</a:t>
            </a:r>
            <a:r>
              <a:rPr lang="en-US" sz="2000" dirty="0"/>
              <a:t>; // get the </a:t>
            </a:r>
            <a:r>
              <a:rPr lang="en-US" sz="2000" dirty="0" smtClean="0"/>
              <a:t>color</a:t>
            </a:r>
          </a:p>
          <a:p>
            <a:r>
              <a:rPr lang="en-US" sz="2000" dirty="0" smtClean="0"/>
              <a:t>$</a:t>
            </a:r>
            <a:r>
              <a:rPr lang="en-US" sz="2000" dirty="0"/>
              <a:t>("#element").</a:t>
            </a:r>
            <a:r>
              <a:rPr lang="en-US" sz="2000" b="1" dirty="0" err="1">
                <a:solidFill>
                  <a:srgbClr val="A82233"/>
                </a:solidFill>
              </a:rPr>
              <a:t>css</a:t>
            </a:r>
            <a:r>
              <a:rPr lang="en-US" sz="2000" b="1" dirty="0">
                <a:solidFill>
                  <a:srgbClr val="A82233"/>
                </a:solidFill>
              </a:rPr>
              <a:t>(</a:t>
            </a:r>
            <a:r>
              <a:rPr lang="en-US" sz="2000" dirty="0"/>
              <a:t>"background-color", "red"</a:t>
            </a:r>
            <a:r>
              <a:rPr lang="en-US" sz="2000" b="1" dirty="0">
                <a:solidFill>
                  <a:srgbClr val="A82233"/>
                </a:solidFill>
              </a:rPr>
              <a:t>)</a:t>
            </a:r>
            <a:r>
              <a:rPr lang="en-US" sz="2000" dirty="0" smtClean="0"/>
              <a:t>;</a:t>
            </a:r>
            <a:r>
              <a:rPr lang="en-US" sz="2000" dirty="0"/>
              <a:t> // set color to red</a:t>
            </a:r>
          </a:p>
          <a:p>
            <a:endParaRPr lang="en-US" sz="2000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 smtClean="0"/>
              <a:t>Common element Manipulations </a:t>
            </a:r>
            <a:r>
              <a:rPr lang="mr-IN" b="1" dirty="0" smtClean="0"/>
              <a:t>–</a:t>
            </a:r>
            <a:r>
              <a:rPr lang="en-US" b="1" dirty="0" smtClean="0"/>
              <a:t> Changing CSS</a:t>
            </a:r>
            <a:endParaRPr lang="en-US" b="1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16609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10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jQuery Foundations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Event Handling in jQuery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 Manipulation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Effects and Animation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AJAX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71703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Asynchronous File </a:t>
            </a:r>
            <a:r>
              <a:rPr lang="en-US" sz="2800" dirty="0" smtClean="0">
                <a:solidFill>
                  <a:schemeClr val="bg1"/>
                </a:solidFill>
              </a:rPr>
              <a:t>Transmission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986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Event Handling in jQuery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Just like JavaScript, </a:t>
            </a:r>
            <a:r>
              <a:rPr lang="en-US" dirty="0" err="1"/>
              <a:t>jQuery</a:t>
            </a:r>
            <a:r>
              <a:rPr lang="en-US" dirty="0"/>
              <a:t> supports creation and management of listeners/</a:t>
            </a:r>
            <a:r>
              <a:rPr lang="en-US" dirty="0" smtClean="0"/>
              <a:t>handlers for </a:t>
            </a:r>
            <a:r>
              <a:rPr lang="en-US" dirty="0"/>
              <a:t>JavaScript events</a:t>
            </a:r>
            <a:r>
              <a:rPr lang="en-US" dirty="0" smtClean="0"/>
              <a:t>.</a:t>
            </a:r>
          </a:p>
          <a:p>
            <a:r>
              <a:rPr lang="en-US" dirty="0"/>
              <a:t> While pure JavaScript uses the </a:t>
            </a:r>
            <a:r>
              <a:rPr lang="en-US" b="1" dirty="0" err="1"/>
              <a:t>addEventListener</a:t>
            </a:r>
            <a:r>
              <a:rPr lang="en-US" b="1" dirty="0"/>
              <a:t>()  </a:t>
            </a:r>
            <a:r>
              <a:rPr lang="en-US" dirty="0"/>
              <a:t>method, </a:t>
            </a:r>
            <a:r>
              <a:rPr lang="en-US" dirty="0" err="1"/>
              <a:t>jQuery</a:t>
            </a:r>
            <a:r>
              <a:rPr lang="en-US" dirty="0"/>
              <a:t> </a:t>
            </a:r>
            <a:r>
              <a:rPr lang="en-US" dirty="0" smtClean="0"/>
              <a:t>has </a:t>
            </a:r>
            <a:r>
              <a:rPr lang="en-US" b="1" dirty="0" smtClean="0"/>
              <a:t>on</a:t>
            </a:r>
            <a:r>
              <a:rPr lang="en-US" b="1" dirty="0"/>
              <a:t>()</a:t>
            </a:r>
            <a:r>
              <a:rPr lang="en-US" dirty="0"/>
              <a:t>  and </a:t>
            </a:r>
            <a:r>
              <a:rPr lang="en-US" b="1" dirty="0"/>
              <a:t>off()  </a:t>
            </a:r>
            <a:r>
              <a:rPr lang="en-US" dirty="0"/>
              <a:t>methods as well as shortcut methods to attach events.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01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Event Handling in jQuery </a:t>
            </a:r>
            <a:endParaRPr lang="en-US" dirty="0">
              <a:effectLst/>
            </a:endParaRPr>
          </a:p>
        </p:txBody>
      </p:sp>
      <p:pic>
        <p:nvPicPr>
          <p:cNvPr id="5" name="Content Placeholder 4" descr="481261000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778" r="-8778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Binding and Unbinding Events 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017911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Event Handling in jQuery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$(document).</a:t>
            </a:r>
            <a:r>
              <a:rPr lang="en-US" b="1" dirty="0">
                <a:solidFill>
                  <a:srgbClr val="A82233"/>
                </a:solidFill>
              </a:rPr>
              <a:t>ready</a:t>
            </a:r>
            <a:r>
              <a:rPr lang="en-US" b="1" dirty="0">
                <a:solidFill>
                  <a:schemeClr val="accent2"/>
                </a:solidFill>
              </a:rPr>
              <a:t>(</a:t>
            </a:r>
            <a:r>
              <a:rPr lang="en-US" dirty="0"/>
              <a:t>function()</a:t>
            </a:r>
            <a:r>
              <a:rPr lang="en-US" b="1" dirty="0">
                <a:solidFill>
                  <a:schemeClr val="accent2"/>
                </a:solidFill>
              </a:rPr>
              <a:t> {</a:t>
            </a:r>
          </a:p>
          <a:p>
            <a:r>
              <a:rPr lang="en-US" dirty="0" smtClean="0"/>
              <a:t>	     /</a:t>
            </a:r>
            <a:r>
              <a:rPr lang="en-US" dirty="0"/>
              <a:t>/ set up listeners knowing page loads before this runs</a:t>
            </a:r>
          </a:p>
          <a:p>
            <a:r>
              <a:rPr lang="en-US" dirty="0" smtClean="0"/>
              <a:t>	     $</a:t>
            </a:r>
            <a:r>
              <a:rPr lang="en-US" dirty="0"/>
              <a:t>("#example").click</a:t>
            </a:r>
            <a:r>
              <a:rPr lang="en-US" b="1" dirty="0">
                <a:solidFill>
                  <a:srgbClr val="A82233"/>
                </a:solidFill>
              </a:rPr>
              <a:t>(</a:t>
            </a:r>
            <a:r>
              <a:rPr lang="en-US" dirty="0"/>
              <a:t>function () </a:t>
            </a:r>
            <a:r>
              <a:rPr lang="en-US" b="1" dirty="0">
                <a:solidFill>
                  <a:srgbClr val="A82233"/>
                </a:solidFill>
              </a:rPr>
              <a:t>{</a:t>
            </a:r>
          </a:p>
          <a:p>
            <a:r>
              <a:rPr lang="en-US" dirty="0" smtClean="0"/>
              <a:t>	     $</a:t>
            </a:r>
            <a:r>
              <a:rPr lang="en-US" dirty="0"/>
              <a:t>("#message").html("you clicked");</a:t>
            </a:r>
          </a:p>
          <a:p>
            <a:r>
              <a:rPr lang="en-CA" dirty="0" smtClean="0"/>
              <a:t>	</a:t>
            </a:r>
            <a:r>
              <a:rPr lang="mr-IN" b="1" dirty="0" smtClean="0">
                <a:solidFill>
                  <a:srgbClr val="A82233"/>
                </a:solidFill>
              </a:rPr>
              <a:t>}</a:t>
            </a:r>
            <a:r>
              <a:rPr lang="en-CA" b="1" dirty="0">
                <a:solidFill>
                  <a:srgbClr val="A82233"/>
                </a:solidFill>
              </a:rPr>
              <a:t>)</a:t>
            </a:r>
            <a:r>
              <a:rPr lang="mr-IN" b="1" dirty="0" smtClean="0">
                <a:solidFill>
                  <a:srgbClr val="A82233"/>
                </a:solidFill>
              </a:rPr>
              <a:t>;</a:t>
            </a:r>
            <a:endParaRPr lang="mr-IN" b="1" dirty="0">
              <a:solidFill>
                <a:srgbClr val="A82233"/>
              </a:solidFill>
            </a:endParaRPr>
          </a:p>
          <a:p>
            <a:r>
              <a:rPr lang="mr-IN" b="1" dirty="0" smtClean="0">
                <a:solidFill>
                  <a:srgbClr val="A82233"/>
                </a:solidFill>
              </a:rPr>
              <a:t>}</a:t>
            </a:r>
            <a:r>
              <a:rPr lang="en-CA" b="1" dirty="0" smtClean="0">
                <a:solidFill>
                  <a:srgbClr val="A82233"/>
                </a:solidFill>
              </a:rPr>
              <a:t>)</a:t>
            </a:r>
            <a:r>
              <a:rPr lang="mr-IN" b="1" dirty="0" smtClean="0">
                <a:solidFill>
                  <a:srgbClr val="A82233"/>
                </a:solidFill>
              </a:rPr>
              <a:t>;</a:t>
            </a:r>
            <a:endParaRPr lang="en-CA" b="1" dirty="0" smtClean="0">
              <a:solidFill>
                <a:srgbClr val="A82233"/>
              </a:solidFill>
            </a:endParaRPr>
          </a:p>
          <a:p>
            <a:r>
              <a:rPr lang="en-CA" dirty="0" smtClean="0"/>
              <a:t>Or the even simpler</a:t>
            </a:r>
          </a:p>
          <a:p>
            <a:r>
              <a:rPr lang="en-US" dirty="0" smtClean="0"/>
              <a:t>	$</a:t>
            </a:r>
            <a:r>
              <a:rPr lang="en-US" dirty="0"/>
              <a:t>(function () {</a:t>
            </a:r>
          </a:p>
          <a:p>
            <a:r>
              <a:rPr lang="en-US" dirty="0" smtClean="0"/>
              <a:t>	.</a:t>
            </a:r>
            <a:r>
              <a:rPr lang="en-US" dirty="0"/>
              <a:t>..</a:t>
            </a:r>
          </a:p>
          <a:p>
            <a:r>
              <a:rPr lang="en-CA" dirty="0" smtClean="0"/>
              <a:t>	</a:t>
            </a:r>
            <a:r>
              <a:rPr lang="mr-IN" dirty="0" smtClean="0"/>
              <a:t>}</a:t>
            </a:r>
            <a:r>
              <a:rPr lang="en-CA" dirty="0"/>
              <a:t>)</a:t>
            </a:r>
            <a:r>
              <a:rPr lang="mr-IN" dirty="0" smtClean="0"/>
              <a:t>;</a:t>
            </a:r>
            <a:endParaRPr lang="en-US" b="1" dirty="0">
              <a:solidFill>
                <a:srgbClr val="A82233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Page</a:t>
            </a:r>
            <a:r>
              <a:rPr lang="en-US" baseline="0" dirty="0" smtClean="0"/>
              <a:t> Loading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041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10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jQuery Foundations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Handling in jQuery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DOM Manipulation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Effects and Animation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AJAX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71703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Asynchronous File </a:t>
            </a:r>
            <a:r>
              <a:rPr lang="en-US" sz="2800" dirty="0" smtClean="0">
                <a:solidFill>
                  <a:schemeClr val="bg1"/>
                </a:solidFill>
              </a:rPr>
              <a:t>Transmission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52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10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jQuery Foundations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Handling in jQuery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 Manipulation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Effects and Animation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AJAX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71703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Asynchronous File </a:t>
            </a:r>
            <a:r>
              <a:rPr lang="en-US" sz="2800" dirty="0" smtClean="0">
                <a:solidFill>
                  <a:schemeClr val="bg1"/>
                </a:solidFill>
              </a:rPr>
              <a:t>Transmission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DOM Manipulation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 numCol="1">
            <a:noAutofit/>
          </a:bodyPr>
          <a:lstStyle/>
          <a:p>
            <a:pPr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// pure JavaScript </a:t>
            </a:r>
            <a:r>
              <a:rPr lang="en-US" sz="1600" dirty="0" smtClean="0">
                <a:latin typeface="Monaco"/>
                <a:cs typeface="Monaco"/>
              </a:rPr>
              <a:t>way</a:t>
            </a:r>
          </a:p>
          <a:p>
            <a:pPr>
              <a:spcAft>
                <a:spcPts val="0"/>
              </a:spcAft>
            </a:pPr>
            <a:endParaRPr lang="en-US" sz="16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r>
              <a:rPr lang="en-US" sz="1600" dirty="0" err="1">
                <a:latin typeface="Monaco"/>
                <a:cs typeface="Monaco"/>
              </a:rPr>
              <a:t>var</a:t>
            </a:r>
            <a:r>
              <a:rPr lang="en-US" sz="1600" dirty="0">
                <a:latin typeface="Monaco"/>
                <a:cs typeface="Monaco"/>
              </a:rPr>
              <a:t> </a:t>
            </a:r>
            <a:r>
              <a:rPr lang="en-US" sz="1600" dirty="0" err="1">
                <a:latin typeface="Monaco"/>
                <a:cs typeface="Monaco"/>
              </a:rPr>
              <a:t>jsLink</a:t>
            </a:r>
            <a:r>
              <a:rPr lang="en-US" sz="1600" dirty="0">
                <a:latin typeface="Monaco"/>
                <a:cs typeface="Monaco"/>
              </a:rPr>
              <a:t> = </a:t>
            </a:r>
            <a:r>
              <a:rPr lang="en-US" sz="1600" dirty="0" err="1">
                <a:latin typeface="Monaco"/>
                <a:cs typeface="Monaco"/>
              </a:rPr>
              <a:t>document.createElement</a:t>
            </a:r>
            <a:r>
              <a:rPr lang="en-US" sz="1600" dirty="0">
                <a:latin typeface="Monaco"/>
                <a:cs typeface="Monaco"/>
              </a:rPr>
              <a:t>("a");</a:t>
            </a:r>
          </a:p>
          <a:p>
            <a:pPr>
              <a:spcAft>
                <a:spcPts val="0"/>
              </a:spcAft>
            </a:pPr>
            <a:r>
              <a:rPr lang="en-US" sz="1600" dirty="0" err="1">
                <a:latin typeface="Monaco"/>
                <a:cs typeface="Monaco"/>
              </a:rPr>
              <a:t>jsLink.href</a:t>
            </a:r>
            <a:r>
              <a:rPr lang="en-US" sz="1600" dirty="0">
                <a:latin typeface="Monaco"/>
                <a:cs typeface="Monaco"/>
              </a:rPr>
              <a:t> = "http:/</a:t>
            </a:r>
            <a:r>
              <a:rPr lang="en-US" sz="1600" dirty="0" smtClean="0">
                <a:latin typeface="Monaco"/>
                <a:cs typeface="Monaco"/>
              </a:rPr>
              <a:t>/</a:t>
            </a:r>
          </a:p>
          <a:p>
            <a:pPr>
              <a:spcAft>
                <a:spcPts val="0"/>
              </a:spcAft>
            </a:pPr>
            <a:r>
              <a:rPr lang="en-US" sz="1600" dirty="0" err="1" smtClean="0">
                <a:latin typeface="Monaco"/>
                <a:cs typeface="Monaco"/>
              </a:rPr>
              <a:t>www.funwebdev.com</a:t>
            </a:r>
            <a:r>
              <a:rPr lang="en-US" sz="1600" dirty="0">
                <a:latin typeface="Monaco"/>
                <a:cs typeface="Monaco"/>
              </a:rPr>
              <a:t>";</a:t>
            </a:r>
          </a:p>
          <a:p>
            <a:pPr>
              <a:spcAft>
                <a:spcPts val="0"/>
              </a:spcAft>
            </a:pPr>
            <a:r>
              <a:rPr lang="en-US" sz="1600" dirty="0" err="1">
                <a:latin typeface="Monaco"/>
                <a:cs typeface="Monaco"/>
              </a:rPr>
              <a:t>jsLink.innerHTML</a:t>
            </a:r>
            <a:r>
              <a:rPr lang="en-US" sz="1600" dirty="0">
                <a:latin typeface="Monaco"/>
                <a:cs typeface="Monaco"/>
              </a:rPr>
              <a:t> = "Visit Us";</a:t>
            </a:r>
          </a:p>
          <a:p>
            <a:pPr>
              <a:spcAft>
                <a:spcPts val="0"/>
              </a:spcAft>
            </a:pPr>
            <a:r>
              <a:rPr lang="en-US" sz="1600" dirty="0" err="1">
                <a:latin typeface="Monaco"/>
                <a:cs typeface="Monaco"/>
              </a:rPr>
              <a:t>jsLink.title</a:t>
            </a:r>
            <a:r>
              <a:rPr lang="en-US" sz="1600" dirty="0">
                <a:latin typeface="Monaco"/>
                <a:cs typeface="Monaco"/>
              </a:rPr>
              <a:t> = "JS";</a:t>
            </a:r>
          </a:p>
          <a:p>
            <a:pPr>
              <a:spcAft>
                <a:spcPts val="0"/>
              </a:spcAft>
            </a:pPr>
            <a:endParaRPr lang="en-US" sz="1600" dirty="0" smtClean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endParaRPr lang="en-US" sz="16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/</a:t>
            </a:r>
            <a:r>
              <a:rPr lang="en-US" sz="1600" dirty="0">
                <a:latin typeface="Monaco"/>
                <a:cs typeface="Monaco"/>
              </a:rPr>
              <a:t>/ </a:t>
            </a:r>
            <a:r>
              <a:rPr lang="en-US" sz="1600" dirty="0" err="1">
                <a:latin typeface="Monaco"/>
                <a:cs typeface="Monaco"/>
              </a:rPr>
              <a:t>jQuery</a:t>
            </a:r>
            <a:r>
              <a:rPr lang="en-US" sz="1600" dirty="0">
                <a:latin typeface="Monaco"/>
                <a:cs typeface="Monaco"/>
              </a:rPr>
              <a:t> version </a:t>
            </a:r>
            <a:r>
              <a:rPr lang="en-US" sz="1600" dirty="0" smtClean="0">
                <a:latin typeface="Monaco"/>
                <a:cs typeface="Monaco"/>
              </a:rPr>
              <a:t>1</a:t>
            </a:r>
          </a:p>
          <a:p>
            <a:pPr>
              <a:spcAft>
                <a:spcPts val="0"/>
              </a:spcAft>
            </a:pPr>
            <a:endParaRPr lang="en-US" sz="14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r>
              <a:rPr lang="en-US" sz="1400" dirty="0" err="1">
                <a:latin typeface="Monaco"/>
                <a:cs typeface="Monaco"/>
              </a:rPr>
              <a:t>var</a:t>
            </a:r>
            <a:r>
              <a:rPr lang="en-US" sz="1400" dirty="0">
                <a:latin typeface="Monaco"/>
                <a:cs typeface="Monaco"/>
              </a:rPr>
              <a:t> link1 = $('&lt;a </a:t>
            </a:r>
            <a:r>
              <a:rPr lang="en-US" sz="1400" dirty="0" err="1">
                <a:latin typeface="Monaco"/>
                <a:cs typeface="Monaco"/>
              </a:rPr>
              <a:t>href</a:t>
            </a:r>
            <a:r>
              <a:rPr lang="en-US" sz="1400" dirty="0">
                <a:latin typeface="Monaco"/>
                <a:cs typeface="Monaco"/>
              </a:rPr>
              <a:t>="http://</a:t>
            </a:r>
            <a:r>
              <a:rPr lang="en-US" sz="1400" dirty="0" err="1">
                <a:latin typeface="Monaco"/>
                <a:cs typeface="Monaco"/>
              </a:rPr>
              <a:t>funwebdev.com</a:t>
            </a:r>
            <a:r>
              <a:rPr lang="en-US" sz="1400" dirty="0" smtClean="0">
                <a:latin typeface="Monaco"/>
                <a:cs typeface="Monaco"/>
              </a:rPr>
              <a:t>" </a:t>
            </a:r>
          </a:p>
          <a:p>
            <a:pPr>
              <a:spcAft>
                <a:spcPts val="0"/>
              </a:spcAft>
            </a:pPr>
            <a:r>
              <a:rPr lang="en-US" sz="1400" dirty="0">
                <a:latin typeface="Monaco"/>
                <a:cs typeface="Monaco"/>
              </a:rPr>
              <a:t>	</a:t>
            </a:r>
            <a:r>
              <a:rPr lang="en-US" sz="1400" dirty="0" smtClean="0">
                <a:latin typeface="Monaco"/>
                <a:cs typeface="Monaco"/>
              </a:rPr>
              <a:t>	 title</a:t>
            </a:r>
            <a:r>
              <a:rPr lang="en-US" sz="1400" dirty="0">
                <a:latin typeface="Monaco"/>
                <a:cs typeface="Monaco"/>
              </a:rPr>
              <a:t>="</a:t>
            </a:r>
            <a:r>
              <a:rPr lang="en-US" sz="1400" dirty="0" err="1">
                <a:latin typeface="Monaco"/>
                <a:cs typeface="Monaco"/>
              </a:rPr>
              <a:t>jQuery</a:t>
            </a:r>
            <a:r>
              <a:rPr lang="en-US" sz="1400" dirty="0">
                <a:latin typeface="Monaco"/>
                <a:cs typeface="Monaco"/>
              </a:rPr>
              <a:t>"&gt;</a:t>
            </a:r>
            <a:r>
              <a:rPr lang="en-US" sz="1400" dirty="0" smtClean="0">
                <a:latin typeface="Monaco"/>
                <a:cs typeface="Monaco"/>
              </a:rPr>
              <a:t>Visit</a:t>
            </a:r>
            <a:r>
              <a:rPr lang="en-US" sz="1400" dirty="0">
                <a:latin typeface="Monaco"/>
                <a:cs typeface="Monaco"/>
              </a:rPr>
              <a:t> </a:t>
            </a:r>
            <a:r>
              <a:rPr lang="mr-IN" sz="1400" dirty="0" smtClean="0">
                <a:latin typeface="Monaco"/>
                <a:cs typeface="Monaco"/>
              </a:rPr>
              <a:t>Us</a:t>
            </a:r>
            <a:r>
              <a:rPr lang="en-CA" sz="1400" dirty="0" smtClean="0">
                <a:latin typeface="Monaco"/>
                <a:cs typeface="Monaco"/>
              </a:rPr>
              <a:t>&lt;</a:t>
            </a:r>
            <a:r>
              <a:rPr lang="mr-IN" sz="1400" dirty="0" smtClean="0">
                <a:latin typeface="Monaco"/>
                <a:cs typeface="Monaco"/>
              </a:rPr>
              <a:t>/a</a:t>
            </a:r>
            <a:r>
              <a:rPr lang="en-CA" sz="1400" dirty="0" smtClean="0">
                <a:latin typeface="Monaco"/>
                <a:cs typeface="Monaco"/>
              </a:rPr>
              <a:t>&gt;'</a:t>
            </a:r>
            <a:r>
              <a:rPr lang="mr-IN" sz="1400" dirty="0" smtClean="0">
                <a:latin typeface="Monaco"/>
                <a:cs typeface="Monaco"/>
              </a:rPr>
              <a:t>);</a:t>
            </a:r>
            <a:endParaRPr lang="en-CA" sz="1400" dirty="0" smtClean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endParaRPr lang="en-CA" sz="16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endParaRPr lang="mr-IN" sz="1600" dirty="0">
              <a:latin typeface="Monaco"/>
              <a:cs typeface="Monaco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Creating Nodes 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983400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DOM Manipulation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 numCol="1">
            <a:noAutofit/>
          </a:bodyPr>
          <a:lstStyle/>
          <a:p>
            <a:pPr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// </a:t>
            </a:r>
            <a:r>
              <a:rPr lang="en-US" sz="1600" dirty="0" err="1">
                <a:latin typeface="Monaco"/>
                <a:cs typeface="Monaco"/>
              </a:rPr>
              <a:t>jQuery</a:t>
            </a:r>
            <a:r>
              <a:rPr lang="en-US" sz="1600" dirty="0">
                <a:latin typeface="Monaco"/>
                <a:cs typeface="Monaco"/>
              </a:rPr>
              <a:t> version 2</a:t>
            </a:r>
          </a:p>
          <a:p>
            <a:pPr>
              <a:spcAft>
                <a:spcPts val="0"/>
              </a:spcAft>
            </a:pPr>
            <a:r>
              <a:rPr lang="mr-IN" sz="1600" dirty="0">
                <a:latin typeface="Monaco"/>
                <a:cs typeface="Monaco"/>
              </a:rPr>
              <a:t>var link2 = $(</a:t>
            </a:r>
            <a:r>
              <a:rPr lang="en-CA" sz="1600" dirty="0">
                <a:latin typeface="Monaco"/>
                <a:cs typeface="Monaco"/>
              </a:rPr>
              <a:t>'&lt;</a:t>
            </a:r>
            <a:r>
              <a:rPr lang="mr-IN" sz="1600" dirty="0">
                <a:latin typeface="Monaco"/>
                <a:cs typeface="Monaco"/>
              </a:rPr>
              <a:t>a</a:t>
            </a:r>
            <a:r>
              <a:rPr lang="en-CA" sz="1600" dirty="0">
                <a:latin typeface="Monaco"/>
                <a:cs typeface="Monaco"/>
              </a:rPr>
              <a:t>&gt;&lt;</a:t>
            </a:r>
            <a:r>
              <a:rPr lang="mr-IN" sz="1600" dirty="0">
                <a:latin typeface="Monaco"/>
                <a:cs typeface="Monaco"/>
              </a:rPr>
              <a:t>/a</a:t>
            </a:r>
            <a:r>
              <a:rPr lang="en-CA" sz="1600" dirty="0">
                <a:latin typeface="Monaco"/>
                <a:cs typeface="Monaco"/>
              </a:rPr>
              <a:t>&gt;'</a:t>
            </a:r>
            <a:r>
              <a:rPr lang="mr-IN" sz="1600" dirty="0">
                <a:latin typeface="Monaco"/>
                <a:cs typeface="Monaco"/>
              </a:rPr>
              <a:t>);</a:t>
            </a:r>
          </a:p>
          <a:p>
            <a:pPr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link2.attr("</a:t>
            </a:r>
            <a:r>
              <a:rPr lang="en-US" sz="1600" dirty="0" err="1">
                <a:latin typeface="Monaco"/>
                <a:cs typeface="Monaco"/>
              </a:rPr>
              <a:t>href</a:t>
            </a:r>
            <a:r>
              <a:rPr lang="en-US" sz="1600" dirty="0">
                <a:latin typeface="Monaco"/>
                <a:cs typeface="Monaco"/>
              </a:rPr>
              <a:t>","http://</a:t>
            </a:r>
            <a:r>
              <a:rPr lang="en-US" sz="1600" dirty="0" err="1">
                <a:latin typeface="Monaco"/>
                <a:cs typeface="Monaco"/>
              </a:rPr>
              <a:t>funwebdev.com</a:t>
            </a:r>
            <a:r>
              <a:rPr lang="en-US" sz="1600" dirty="0">
                <a:latin typeface="Monaco"/>
                <a:cs typeface="Monaco"/>
              </a:rPr>
              <a:t>");</a:t>
            </a:r>
          </a:p>
          <a:p>
            <a:pPr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link2.attr("title","</a:t>
            </a:r>
            <a:r>
              <a:rPr lang="en-US" sz="1600" dirty="0" err="1">
                <a:latin typeface="Monaco"/>
                <a:cs typeface="Monaco"/>
              </a:rPr>
              <a:t>jQuery</a:t>
            </a:r>
            <a:r>
              <a:rPr lang="en-US" sz="1600" dirty="0">
                <a:latin typeface="Monaco"/>
                <a:cs typeface="Monaco"/>
              </a:rPr>
              <a:t> verbose");</a:t>
            </a:r>
          </a:p>
          <a:p>
            <a:pPr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link2.html("Visit Us");</a:t>
            </a:r>
          </a:p>
          <a:p>
            <a:pPr>
              <a:spcAft>
                <a:spcPts val="0"/>
              </a:spcAft>
            </a:pPr>
            <a:endParaRPr lang="en-US" sz="16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endParaRPr lang="en-US" sz="16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// version 3</a:t>
            </a:r>
          </a:p>
          <a:p>
            <a:pPr>
              <a:spcAft>
                <a:spcPts val="0"/>
              </a:spcAft>
            </a:pPr>
            <a:r>
              <a:rPr lang="mr-IN" sz="1600" dirty="0">
                <a:latin typeface="Monaco"/>
                <a:cs typeface="Monaco"/>
              </a:rPr>
              <a:t>$(</a:t>
            </a:r>
            <a:r>
              <a:rPr lang="en-CA" sz="1600" dirty="0">
                <a:latin typeface="Monaco"/>
                <a:cs typeface="Monaco"/>
              </a:rPr>
              <a:t>'&lt;</a:t>
            </a:r>
            <a:r>
              <a:rPr lang="mr-IN" sz="1600" dirty="0">
                <a:latin typeface="Monaco"/>
                <a:cs typeface="Monaco"/>
              </a:rPr>
              <a:t>a</a:t>
            </a:r>
            <a:r>
              <a:rPr lang="en-CA" sz="1600" dirty="0">
                <a:latin typeface="Monaco"/>
                <a:cs typeface="Monaco"/>
              </a:rPr>
              <a:t>&gt;'</a:t>
            </a:r>
            <a:r>
              <a:rPr lang="mr-IN" sz="1600" dirty="0">
                <a:latin typeface="Monaco"/>
                <a:cs typeface="Monaco"/>
              </a:rPr>
              <a:t>, {</a:t>
            </a:r>
          </a:p>
          <a:p>
            <a:pPr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		</a:t>
            </a:r>
            <a:r>
              <a:rPr lang="en-US" sz="1600" dirty="0" err="1">
                <a:latin typeface="Monaco"/>
                <a:cs typeface="Monaco"/>
              </a:rPr>
              <a:t>href</a:t>
            </a:r>
            <a:r>
              <a:rPr lang="en-US" sz="1600" dirty="0">
                <a:latin typeface="Monaco"/>
                <a:cs typeface="Monaco"/>
              </a:rPr>
              <a:t>: 'http://</a:t>
            </a:r>
            <a:r>
              <a:rPr lang="en-US" sz="1600" dirty="0" err="1">
                <a:latin typeface="Monaco"/>
                <a:cs typeface="Monaco"/>
              </a:rPr>
              <a:t>funwebdev.com</a:t>
            </a:r>
            <a:r>
              <a:rPr lang="en-US" sz="1600" dirty="0">
                <a:latin typeface="Monaco"/>
                <a:cs typeface="Monaco"/>
              </a:rPr>
              <a:t>',</a:t>
            </a:r>
          </a:p>
          <a:p>
            <a:pPr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		title: '</a:t>
            </a:r>
            <a:r>
              <a:rPr lang="en-US" sz="1600" dirty="0" err="1">
                <a:latin typeface="Monaco"/>
                <a:cs typeface="Monaco"/>
              </a:rPr>
              <a:t>jQuery</a:t>
            </a:r>
            <a:r>
              <a:rPr lang="en-US" sz="1600" dirty="0">
                <a:latin typeface="Monaco"/>
                <a:cs typeface="Monaco"/>
              </a:rPr>
              <a:t>',</a:t>
            </a:r>
          </a:p>
          <a:p>
            <a:pPr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		text: 'Visit Us'</a:t>
            </a:r>
          </a:p>
          <a:p>
            <a:pPr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}</a:t>
            </a:r>
            <a:r>
              <a:rPr lang="en-CA" sz="1600" dirty="0">
                <a:latin typeface="Monaco"/>
                <a:cs typeface="Monaco"/>
              </a:rPr>
              <a:t>)</a:t>
            </a:r>
            <a:r>
              <a:rPr lang="mr-IN" sz="1600" dirty="0">
                <a:latin typeface="Monaco"/>
                <a:cs typeface="Monaco"/>
              </a:rPr>
              <a:t>;</a:t>
            </a:r>
            <a:endParaRPr lang="en-US" sz="16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endParaRPr lang="en-CA" sz="16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endParaRPr lang="mr-IN" sz="1600" dirty="0">
              <a:latin typeface="Monaco"/>
              <a:cs typeface="Monaco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Creating Nodes 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29949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DOM Manipulation </a:t>
            </a:r>
            <a:endParaRPr lang="en-US" dirty="0"/>
          </a:p>
        </p:txBody>
      </p:sp>
      <p:pic>
        <p:nvPicPr>
          <p:cNvPr id="5" name="Content Placeholder 4" descr="481261000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361" r="-13361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Adding DOM Elements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27736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DOM Manipulation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Wrap all elements matched by a selector within a new element using wrap</a:t>
            </a:r>
            <a:r>
              <a:rPr lang="en-US" dirty="0" smtClean="0"/>
              <a:t>().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Wrapping Existing DOM in New Tags 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573844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/>
          <p:cNvCxnSpPr/>
          <p:nvPr/>
        </p:nvCxnSpPr>
        <p:spPr>
          <a:xfrm>
            <a:off x="1763688" y="3068960"/>
            <a:ext cx="1728192" cy="1512168"/>
          </a:xfrm>
          <a:prstGeom prst="straightConnector1">
            <a:avLst/>
          </a:prstGeom>
          <a:ln w="57150" cmpd="sng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DOM Manipulation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Wrapping Existing DOM in New Tags </a:t>
            </a:r>
            <a:endParaRPr lang="en-US" dirty="0" smtClean="0">
              <a:effectLst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14400" y="1646237"/>
            <a:ext cx="4593704" cy="1926779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&lt;div class="external-links"&gt;</a:t>
            </a:r>
          </a:p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     &lt;div class="gallery"&gt;</a:t>
            </a:r>
            <a:r>
              <a:rPr lang="en-US" sz="1200" dirty="0" err="1">
                <a:latin typeface="Monaco"/>
                <a:cs typeface="Monaco"/>
              </a:rPr>
              <a:t>Uffuzi</a:t>
            </a:r>
            <a:r>
              <a:rPr lang="en-US" sz="1200" dirty="0">
                <a:latin typeface="Monaco"/>
                <a:cs typeface="Monaco"/>
              </a:rPr>
              <a:t> Museum&lt;/div&gt;</a:t>
            </a:r>
          </a:p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     &lt;div class="gallery"&gt;National Gallery&lt;/div&gt;</a:t>
            </a:r>
          </a:p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     &lt;div class="link-out"&gt;</a:t>
            </a:r>
            <a:r>
              <a:rPr lang="en-US" sz="1200" dirty="0" err="1">
                <a:latin typeface="Monaco"/>
                <a:cs typeface="Monaco"/>
              </a:rPr>
              <a:t>funwebdev.com</a:t>
            </a:r>
            <a:r>
              <a:rPr lang="en-US" sz="1200" dirty="0">
                <a:latin typeface="Monaco"/>
                <a:cs typeface="Monaco"/>
              </a:rPr>
              <a:t>&lt;/div&gt;</a:t>
            </a:r>
          </a:p>
          <a:p>
            <a:pPr>
              <a:spcAft>
                <a:spcPts val="0"/>
              </a:spcAft>
            </a:pPr>
            <a:r>
              <a:rPr lang="en-CA" sz="1200" dirty="0">
                <a:latin typeface="Monaco"/>
                <a:cs typeface="Monaco"/>
              </a:rPr>
              <a:t>&lt;</a:t>
            </a:r>
            <a:r>
              <a:rPr lang="mr-IN" sz="1200" dirty="0">
                <a:latin typeface="Monaco"/>
                <a:cs typeface="Monaco"/>
              </a:rPr>
              <a:t>/div</a:t>
            </a:r>
            <a:r>
              <a:rPr lang="en-CA" sz="1200" dirty="0">
                <a:latin typeface="Monaco"/>
                <a:cs typeface="Monaco"/>
              </a:rPr>
              <a:t>&gt;</a:t>
            </a:r>
            <a:endParaRPr lang="en-US" sz="12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483768" y="3284984"/>
            <a:ext cx="4961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$(".gallery").</a:t>
            </a:r>
            <a:r>
              <a:rPr lang="en-US" b="1" dirty="0">
                <a:solidFill>
                  <a:schemeClr val="accent2"/>
                </a:solidFill>
              </a:rPr>
              <a:t>wrap</a:t>
            </a:r>
            <a:r>
              <a:rPr lang="en-US" dirty="0"/>
              <a:t>('&lt;div class="</a:t>
            </a:r>
            <a:r>
              <a:rPr lang="en-US" dirty="0" err="1"/>
              <a:t>galleryLink</a:t>
            </a:r>
            <a:r>
              <a:rPr lang="en-US" dirty="0"/>
              <a:t>"&gt;&lt;div&gt;');</a:t>
            </a:r>
            <a:endParaRPr lang="en-US" dirty="0"/>
          </a:p>
        </p:txBody>
      </p:sp>
      <p:sp>
        <p:nvSpPr>
          <p:cNvPr id="10" name="Content Placeholder 4"/>
          <p:cNvSpPr txBox="1">
            <a:spLocks/>
          </p:cNvSpPr>
          <p:nvPr/>
        </p:nvSpPr>
        <p:spPr>
          <a:xfrm>
            <a:off x="3995936" y="4077072"/>
            <a:ext cx="4953744" cy="20707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1963" indent="-4763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6363" indent="-4763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&lt;div class="external-links"&gt;</a:t>
            </a:r>
          </a:p>
          <a:p>
            <a:pPr>
              <a:spcAft>
                <a:spcPts val="0"/>
              </a:spcAft>
            </a:pPr>
            <a:r>
              <a:rPr lang="en-US" sz="1200" b="1" dirty="0">
                <a:solidFill>
                  <a:srgbClr val="A82233"/>
                </a:solidFill>
                <a:latin typeface="Monaco"/>
                <a:cs typeface="Monaco"/>
              </a:rPr>
              <a:t>&lt;div class="</a:t>
            </a:r>
            <a:r>
              <a:rPr lang="en-US" sz="1200" b="1" dirty="0" err="1">
                <a:solidFill>
                  <a:srgbClr val="A82233"/>
                </a:solidFill>
                <a:latin typeface="Monaco"/>
                <a:cs typeface="Monaco"/>
              </a:rPr>
              <a:t>galleryLink</a:t>
            </a:r>
            <a:r>
              <a:rPr lang="en-US" sz="1200" b="1" dirty="0">
                <a:solidFill>
                  <a:srgbClr val="A82233"/>
                </a:solidFill>
                <a:latin typeface="Monaco"/>
                <a:cs typeface="Monaco"/>
              </a:rPr>
              <a:t>"&gt;</a:t>
            </a:r>
          </a:p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&lt;div class="gallery"&gt;</a:t>
            </a:r>
            <a:r>
              <a:rPr lang="en-US" sz="1200" dirty="0" err="1">
                <a:latin typeface="Monaco"/>
                <a:cs typeface="Monaco"/>
              </a:rPr>
              <a:t>Uffuzi</a:t>
            </a:r>
            <a:r>
              <a:rPr lang="en-US" sz="1200" dirty="0">
                <a:latin typeface="Monaco"/>
                <a:cs typeface="Monaco"/>
              </a:rPr>
              <a:t> Museum&lt;/div&gt;</a:t>
            </a:r>
          </a:p>
          <a:p>
            <a:pPr>
              <a:spcAft>
                <a:spcPts val="0"/>
              </a:spcAft>
            </a:pPr>
            <a:r>
              <a:rPr lang="mr-IN" sz="1200" b="1" dirty="0">
                <a:solidFill>
                  <a:srgbClr val="A82233"/>
                </a:solidFill>
                <a:latin typeface="Monaco"/>
                <a:cs typeface="Monaco"/>
              </a:rPr>
              <a:t>&lt;/div&gt;</a:t>
            </a:r>
          </a:p>
          <a:p>
            <a:pPr>
              <a:spcAft>
                <a:spcPts val="0"/>
              </a:spcAft>
            </a:pPr>
            <a:r>
              <a:rPr lang="en-US" sz="1200" b="1" dirty="0">
                <a:solidFill>
                  <a:srgbClr val="A82233"/>
                </a:solidFill>
                <a:latin typeface="Monaco"/>
                <a:cs typeface="Monaco"/>
              </a:rPr>
              <a:t>&lt;div class="</a:t>
            </a:r>
            <a:r>
              <a:rPr lang="en-US" sz="1200" b="1" dirty="0" err="1">
                <a:solidFill>
                  <a:srgbClr val="A82233"/>
                </a:solidFill>
                <a:latin typeface="Monaco"/>
                <a:cs typeface="Monaco"/>
              </a:rPr>
              <a:t>galleryLink</a:t>
            </a:r>
            <a:r>
              <a:rPr lang="en-US" sz="1200" b="1" dirty="0">
                <a:solidFill>
                  <a:srgbClr val="A82233"/>
                </a:solidFill>
                <a:latin typeface="Monaco"/>
                <a:cs typeface="Monaco"/>
              </a:rPr>
              <a:t>"&gt;</a:t>
            </a:r>
          </a:p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&lt;div class="gallery"&gt;National Gallery&lt;/div&gt;</a:t>
            </a:r>
          </a:p>
          <a:p>
            <a:pPr>
              <a:spcAft>
                <a:spcPts val="0"/>
              </a:spcAft>
            </a:pPr>
            <a:r>
              <a:rPr lang="mr-IN" sz="1200" b="1" dirty="0">
                <a:solidFill>
                  <a:srgbClr val="A82233"/>
                </a:solidFill>
                <a:latin typeface="Monaco"/>
                <a:cs typeface="Monaco"/>
              </a:rPr>
              <a:t>&lt;/div&gt;</a:t>
            </a:r>
          </a:p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&lt;div class="link-out"&gt;</a:t>
            </a:r>
            <a:r>
              <a:rPr lang="en-US" sz="1200" dirty="0" err="1">
                <a:latin typeface="Monaco"/>
                <a:cs typeface="Monaco"/>
              </a:rPr>
              <a:t>funwebdev.com</a:t>
            </a:r>
            <a:r>
              <a:rPr lang="en-US" sz="1200" dirty="0">
                <a:latin typeface="Monaco"/>
                <a:cs typeface="Monaco"/>
              </a:rPr>
              <a:t>&lt;/div&gt;</a:t>
            </a:r>
          </a:p>
          <a:p>
            <a:pPr>
              <a:spcAft>
                <a:spcPts val="0"/>
              </a:spcAft>
            </a:pPr>
            <a:r>
              <a:rPr lang="mr-IN" sz="1200" dirty="0">
                <a:latin typeface="Monaco"/>
                <a:cs typeface="Monaco"/>
              </a:rPr>
              <a:t>&lt;/div&gt;</a:t>
            </a:r>
            <a:endParaRPr lang="en-US" dirty="0">
              <a:latin typeface="Monaco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78976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/>
          <p:cNvCxnSpPr/>
          <p:nvPr/>
        </p:nvCxnSpPr>
        <p:spPr>
          <a:xfrm>
            <a:off x="1259632" y="3068960"/>
            <a:ext cx="1728192" cy="1512168"/>
          </a:xfrm>
          <a:prstGeom prst="straightConnector1">
            <a:avLst/>
          </a:prstGeom>
          <a:ln w="57150" cmpd="sng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DOM Manipulation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Wrapping Existing DOM in New Tags </a:t>
            </a:r>
            <a:endParaRPr lang="en-US" dirty="0" smtClean="0">
              <a:effectLst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14400" y="1646237"/>
            <a:ext cx="4593704" cy="1926779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&lt;div class="external-links"&gt;</a:t>
            </a:r>
          </a:p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     &lt;div class="gallery"&gt;</a:t>
            </a:r>
            <a:r>
              <a:rPr lang="en-US" sz="1200" dirty="0" err="1">
                <a:latin typeface="Monaco"/>
                <a:cs typeface="Monaco"/>
              </a:rPr>
              <a:t>Uffuzi</a:t>
            </a:r>
            <a:r>
              <a:rPr lang="en-US" sz="1200" dirty="0">
                <a:latin typeface="Monaco"/>
                <a:cs typeface="Monaco"/>
              </a:rPr>
              <a:t> Museum&lt;/div&gt;</a:t>
            </a:r>
          </a:p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     &lt;div class="gallery"&gt;National Gallery&lt;/div&gt;</a:t>
            </a:r>
          </a:p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     &lt;div class="link-out"&gt;</a:t>
            </a:r>
            <a:r>
              <a:rPr lang="en-US" sz="1200" dirty="0" err="1">
                <a:latin typeface="Monaco"/>
                <a:cs typeface="Monaco"/>
              </a:rPr>
              <a:t>funwebdev.com</a:t>
            </a:r>
            <a:r>
              <a:rPr lang="en-US" sz="1200" dirty="0">
                <a:latin typeface="Monaco"/>
                <a:cs typeface="Monaco"/>
              </a:rPr>
              <a:t>&lt;/div&gt;</a:t>
            </a:r>
          </a:p>
          <a:p>
            <a:pPr>
              <a:spcAft>
                <a:spcPts val="0"/>
              </a:spcAft>
            </a:pPr>
            <a:r>
              <a:rPr lang="en-CA" sz="1200" dirty="0">
                <a:latin typeface="Monaco"/>
                <a:cs typeface="Monaco"/>
              </a:rPr>
              <a:t>&lt;</a:t>
            </a:r>
            <a:r>
              <a:rPr lang="mr-IN" sz="1200" dirty="0">
                <a:latin typeface="Monaco"/>
                <a:cs typeface="Monaco"/>
              </a:rPr>
              <a:t>/div</a:t>
            </a:r>
            <a:r>
              <a:rPr lang="en-CA" sz="1200" dirty="0">
                <a:latin typeface="Monaco"/>
                <a:cs typeface="Monaco"/>
              </a:rPr>
              <a:t>&gt;</a:t>
            </a:r>
            <a:endParaRPr lang="en-US" sz="12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699005" y="2636912"/>
            <a:ext cx="7452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$("</a:t>
            </a:r>
            <a:r>
              <a:rPr lang="en-US" dirty="0" smtClean="0">
                <a:latin typeface="Calibri"/>
                <a:cs typeface="Calibri"/>
              </a:rPr>
              <a:t>.</a:t>
            </a:r>
            <a:r>
              <a:rPr lang="en-US" dirty="0">
                <a:latin typeface="Calibri"/>
                <a:cs typeface="Calibri"/>
              </a:rPr>
              <a:t>gallery</a:t>
            </a:r>
            <a:r>
              <a:rPr lang="en-US" dirty="0" smtClean="0">
                <a:latin typeface="Calibri"/>
                <a:cs typeface="Calibri"/>
              </a:rPr>
              <a:t>"</a:t>
            </a:r>
            <a:r>
              <a:rPr lang="en-US" dirty="0">
                <a:latin typeface="Calibri"/>
                <a:cs typeface="Calibri"/>
              </a:rPr>
              <a:t>).</a:t>
            </a:r>
            <a:r>
              <a:rPr lang="en-US" b="1" dirty="0">
                <a:solidFill>
                  <a:srgbClr val="A82233"/>
                </a:solidFill>
                <a:latin typeface="Calibri"/>
                <a:cs typeface="Calibri"/>
              </a:rPr>
              <a:t>wrap</a:t>
            </a:r>
            <a:r>
              <a:rPr lang="en-US" dirty="0">
                <a:latin typeface="Calibri"/>
                <a:cs typeface="Calibri"/>
              </a:rPr>
              <a:t>(function() {</a:t>
            </a:r>
          </a:p>
          <a:p>
            <a:r>
              <a:rPr lang="en-US" dirty="0" smtClean="0">
                <a:latin typeface="Calibri"/>
                <a:cs typeface="Calibri"/>
              </a:rPr>
              <a:t>     return </a:t>
            </a:r>
            <a:r>
              <a:rPr lang="en-US" dirty="0">
                <a:latin typeface="Calibri"/>
                <a:cs typeface="Calibri"/>
              </a:rPr>
              <a:t>"</a:t>
            </a:r>
            <a:r>
              <a:rPr lang="en-US" i="1" dirty="0">
                <a:latin typeface="Calibri"/>
                <a:cs typeface="Calibri"/>
              </a:rPr>
              <a:t>&lt;div class='</a:t>
            </a:r>
            <a:r>
              <a:rPr lang="en-US" i="1" dirty="0" err="1">
                <a:latin typeface="Calibri"/>
                <a:cs typeface="Calibri"/>
              </a:rPr>
              <a:t>galleryLink</a:t>
            </a:r>
            <a:r>
              <a:rPr lang="en-US" i="1" dirty="0">
                <a:latin typeface="Calibri"/>
                <a:cs typeface="Calibri"/>
              </a:rPr>
              <a:t>' title='Visit " </a:t>
            </a:r>
            <a:r>
              <a:rPr lang="en-US" i="1" dirty="0" smtClean="0">
                <a:latin typeface="Calibri"/>
                <a:cs typeface="Calibri"/>
              </a:rPr>
              <a:t>+</a:t>
            </a:r>
            <a:r>
              <a:rPr lang="en-CA" dirty="0" smtClean="0">
                <a:latin typeface="Calibri"/>
                <a:cs typeface="Calibri"/>
              </a:rPr>
              <a:t> </a:t>
            </a:r>
            <a:r>
              <a:rPr lang="en-CA" b="1" dirty="0" smtClean="0">
                <a:solidFill>
                  <a:srgbClr val="A82233"/>
                </a:solidFill>
                <a:latin typeface="Calibri"/>
                <a:cs typeface="Calibri"/>
              </a:rPr>
              <a:t> </a:t>
            </a:r>
            <a:r>
              <a:rPr lang="mr-IN" b="1" dirty="0" smtClean="0">
                <a:solidFill>
                  <a:srgbClr val="A82233"/>
                </a:solidFill>
                <a:latin typeface="Calibri"/>
                <a:cs typeface="Calibri"/>
              </a:rPr>
              <a:t>$</a:t>
            </a:r>
            <a:r>
              <a:rPr lang="mr-IN" b="1" dirty="0">
                <a:solidFill>
                  <a:srgbClr val="A82233"/>
                </a:solidFill>
                <a:latin typeface="Calibri"/>
                <a:cs typeface="Calibri"/>
              </a:rPr>
              <a:t>(this).html() </a:t>
            </a:r>
            <a:r>
              <a:rPr lang="mr-IN" dirty="0">
                <a:latin typeface="Calibri"/>
                <a:cs typeface="Calibri"/>
              </a:rPr>
              <a:t>+ </a:t>
            </a:r>
            <a:r>
              <a:rPr lang="mr-IN" i="1" dirty="0">
                <a:latin typeface="Calibri"/>
                <a:cs typeface="Calibri"/>
              </a:rPr>
              <a:t>"'&gt;&lt;/div&gt;"</a:t>
            </a:r>
            <a:r>
              <a:rPr lang="mr-IN" dirty="0">
                <a:latin typeface="Calibri"/>
                <a:cs typeface="Calibri"/>
              </a:rPr>
              <a:t>;</a:t>
            </a:r>
          </a:p>
          <a:p>
            <a:r>
              <a:rPr lang="mr-IN" dirty="0">
                <a:latin typeface="Calibri"/>
                <a:cs typeface="Calibri"/>
              </a:rPr>
              <a:t>});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0" name="Content Placeholder 4"/>
          <p:cNvSpPr txBox="1">
            <a:spLocks/>
          </p:cNvSpPr>
          <p:nvPr/>
        </p:nvSpPr>
        <p:spPr>
          <a:xfrm>
            <a:off x="2771800" y="4077072"/>
            <a:ext cx="5673824" cy="2286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1963" indent="-4763" algn="l" defTabSz="914400" rtl="0" eaLnBrk="1" latinLnBrk="0" hangingPunct="1">
              <a:spcBef>
                <a:spcPct val="20000"/>
              </a:spcBef>
              <a:spcAft>
                <a:spcPts val="1200"/>
              </a:spcAft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6363" indent="-4763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0"/>
              </a:spcAft>
            </a:pPr>
            <a:r>
              <a:rPr lang="en-US" sz="1200" dirty="0">
                <a:latin typeface="Monaco"/>
                <a:cs typeface="Monaco"/>
              </a:rPr>
              <a:t>&lt;div class="external-links"&gt;</a:t>
            </a:r>
          </a:p>
          <a:p>
            <a:pPr>
              <a:spcAft>
                <a:spcPts val="0"/>
              </a:spcAft>
            </a:pPr>
            <a:r>
              <a:rPr lang="en-US" sz="1200" dirty="0" smtClean="0">
                <a:latin typeface="Monaco"/>
                <a:cs typeface="Monaco"/>
              </a:rPr>
              <a:t>  </a:t>
            </a:r>
            <a:r>
              <a:rPr lang="en-US" sz="1200" b="1" dirty="0" smtClean="0">
                <a:solidFill>
                  <a:srgbClr val="A82233"/>
                </a:solidFill>
                <a:latin typeface="Monaco"/>
                <a:cs typeface="Monaco"/>
              </a:rPr>
              <a:t>&lt;</a:t>
            </a:r>
            <a:r>
              <a:rPr lang="en-US" sz="1200" b="1" dirty="0">
                <a:solidFill>
                  <a:srgbClr val="A82233"/>
                </a:solidFill>
                <a:latin typeface="Monaco"/>
                <a:cs typeface="Monaco"/>
              </a:rPr>
              <a:t>div class="</a:t>
            </a:r>
            <a:r>
              <a:rPr lang="en-US" sz="1200" b="1" dirty="0" err="1">
                <a:solidFill>
                  <a:srgbClr val="A82233"/>
                </a:solidFill>
                <a:latin typeface="Monaco"/>
                <a:cs typeface="Monaco"/>
              </a:rPr>
              <a:t>galleryLink</a:t>
            </a:r>
            <a:r>
              <a:rPr lang="en-US" sz="1200" b="1" dirty="0">
                <a:solidFill>
                  <a:srgbClr val="A82233"/>
                </a:solidFill>
                <a:latin typeface="Monaco"/>
                <a:cs typeface="Monaco"/>
              </a:rPr>
              <a:t>" title="Visit </a:t>
            </a:r>
            <a:r>
              <a:rPr lang="en-US" sz="1200" b="1" dirty="0" err="1">
                <a:solidFill>
                  <a:srgbClr val="A82233"/>
                </a:solidFill>
                <a:latin typeface="Monaco"/>
                <a:cs typeface="Monaco"/>
              </a:rPr>
              <a:t>Uffuzi</a:t>
            </a:r>
            <a:r>
              <a:rPr lang="en-US" sz="1200" b="1" dirty="0">
                <a:solidFill>
                  <a:srgbClr val="A82233"/>
                </a:solidFill>
                <a:latin typeface="Monaco"/>
                <a:cs typeface="Monaco"/>
              </a:rPr>
              <a:t> Museum"&gt;</a:t>
            </a:r>
          </a:p>
          <a:p>
            <a:pPr>
              <a:spcAft>
                <a:spcPts val="0"/>
              </a:spcAft>
            </a:pPr>
            <a:r>
              <a:rPr lang="en-US" sz="1200" dirty="0" smtClean="0">
                <a:latin typeface="Monaco"/>
                <a:cs typeface="Monaco"/>
              </a:rPr>
              <a:t>  &lt;</a:t>
            </a:r>
            <a:r>
              <a:rPr lang="en-US" sz="1200" dirty="0">
                <a:latin typeface="Monaco"/>
                <a:cs typeface="Monaco"/>
              </a:rPr>
              <a:t>div class="gallery"&gt;</a:t>
            </a:r>
            <a:r>
              <a:rPr lang="en-US" sz="1200" dirty="0" err="1">
                <a:latin typeface="Monaco"/>
                <a:cs typeface="Monaco"/>
              </a:rPr>
              <a:t>Uffuzi</a:t>
            </a:r>
            <a:r>
              <a:rPr lang="en-US" sz="1200" dirty="0">
                <a:latin typeface="Monaco"/>
                <a:cs typeface="Monaco"/>
              </a:rPr>
              <a:t> Museum&lt;/div&gt;</a:t>
            </a:r>
          </a:p>
          <a:p>
            <a:pPr>
              <a:spcAft>
                <a:spcPts val="0"/>
              </a:spcAft>
            </a:pPr>
            <a:r>
              <a:rPr lang="en-CA" sz="1200" dirty="0" smtClean="0">
                <a:latin typeface="Monaco"/>
                <a:cs typeface="Monaco"/>
              </a:rPr>
              <a:t>  </a:t>
            </a:r>
            <a:r>
              <a:rPr lang="mr-IN" sz="1200" b="1" dirty="0" smtClean="0">
                <a:solidFill>
                  <a:srgbClr val="A82233"/>
                </a:solidFill>
                <a:latin typeface="Monaco"/>
                <a:cs typeface="Monaco"/>
              </a:rPr>
              <a:t>&lt;</a:t>
            </a:r>
            <a:r>
              <a:rPr lang="mr-IN" sz="1200" b="1" dirty="0">
                <a:solidFill>
                  <a:srgbClr val="A82233"/>
                </a:solidFill>
                <a:latin typeface="Monaco"/>
                <a:cs typeface="Monaco"/>
              </a:rPr>
              <a:t>/div&gt;</a:t>
            </a:r>
          </a:p>
          <a:p>
            <a:pPr>
              <a:spcAft>
                <a:spcPts val="0"/>
              </a:spcAft>
            </a:pPr>
            <a:r>
              <a:rPr lang="en-US" sz="1200" dirty="0" smtClean="0">
                <a:latin typeface="Monaco"/>
                <a:cs typeface="Monaco"/>
              </a:rPr>
              <a:t>  </a:t>
            </a:r>
            <a:r>
              <a:rPr lang="en-US" sz="1200" b="1" dirty="0" smtClean="0">
                <a:solidFill>
                  <a:srgbClr val="A82233"/>
                </a:solidFill>
                <a:latin typeface="Monaco"/>
                <a:cs typeface="Monaco"/>
              </a:rPr>
              <a:t>&lt;</a:t>
            </a:r>
            <a:r>
              <a:rPr lang="en-US" sz="1200" b="1" dirty="0">
                <a:solidFill>
                  <a:srgbClr val="A82233"/>
                </a:solidFill>
                <a:latin typeface="Monaco"/>
                <a:cs typeface="Monaco"/>
              </a:rPr>
              <a:t>div class="</a:t>
            </a:r>
            <a:r>
              <a:rPr lang="en-US" sz="1200" b="1" dirty="0" err="1">
                <a:solidFill>
                  <a:srgbClr val="A82233"/>
                </a:solidFill>
                <a:latin typeface="Monaco"/>
                <a:cs typeface="Monaco"/>
              </a:rPr>
              <a:t>galleryLink</a:t>
            </a:r>
            <a:r>
              <a:rPr lang="en-US" sz="1200" b="1" dirty="0">
                <a:solidFill>
                  <a:srgbClr val="A82233"/>
                </a:solidFill>
                <a:latin typeface="Monaco"/>
                <a:cs typeface="Monaco"/>
              </a:rPr>
              <a:t>" title="Visit National Gallery"&gt;</a:t>
            </a:r>
          </a:p>
          <a:p>
            <a:pPr>
              <a:spcAft>
                <a:spcPts val="0"/>
              </a:spcAft>
            </a:pPr>
            <a:r>
              <a:rPr lang="en-US" sz="1200" dirty="0" smtClean="0">
                <a:latin typeface="Monaco"/>
                <a:cs typeface="Monaco"/>
              </a:rPr>
              <a:t>  &lt;</a:t>
            </a:r>
            <a:r>
              <a:rPr lang="en-US" sz="1200" dirty="0">
                <a:latin typeface="Monaco"/>
                <a:cs typeface="Monaco"/>
              </a:rPr>
              <a:t>div class="gallery"&gt;National Gallery&lt;/div&gt;</a:t>
            </a:r>
          </a:p>
          <a:p>
            <a:pPr>
              <a:spcAft>
                <a:spcPts val="0"/>
              </a:spcAft>
            </a:pPr>
            <a:r>
              <a:rPr lang="en-CA" sz="1200" b="1" dirty="0" smtClean="0">
                <a:solidFill>
                  <a:srgbClr val="A82233"/>
                </a:solidFill>
                <a:latin typeface="Monaco"/>
                <a:cs typeface="Monaco"/>
              </a:rPr>
              <a:t>  </a:t>
            </a:r>
            <a:r>
              <a:rPr lang="mr-IN" sz="1200" b="1" dirty="0" smtClean="0">
                <a:solidFill>
                  <a:srgbClr val="A82233"/>
                </a:solidFill>
                <a:latin typeface="Monaco"/>
                <a:cs typeface="Monaco"/>
              </a:rPr>
              <a:t>&lt;</a:t>
            </a:r>
            <a:r>
              <a:rPr lang="mr-IN" sz="1200" b="1" dirty="0">
                <a:solidFill>
                  <a:srgbClr val="A82233"/>
                </a:solidFill>
                <a:latin typeface="Monaco"/>
                <a:cs typeface="Monaco"/>
              </a:rPr>
              <a:t>/div&gt;</a:t>
            </a:r>
          </a:p>
          <a:p>
            <a:pPr>
              <a:spcAft>
                <a:spcPts val="0"/>
              </a:spcAft>
            </a:pPr>
            <a:r>
              <a:rPr lang="en-US" sz="1200" dirty="0" smtClean="0">
                <a:latin typeface="Monaco"/>
                <a:cs typeface="Monaco"/>
              </a:rPr>
              <a:t>  &lt;</a:t>
            </a:r>
            <a:r>
              <a:rPr lang="en-US" sz="1200" dirty="0">
                <a:latin typeface="Monaco"/>
                <a:cs typeface="Monaco"/>
              </a:rPr>
              <a:t>div class="link-out"&gt;</a:t>
            </a:r>
            <a:r>
              <a:rPr lang="en-US" sz="1200" dirty="0" err="1">
                <a:latin typeface="Monaco"/>
                <a:cs typeface="Monaco"/>
              </a:rPr>
              <a:t>funwebdev.com</a:t>
            </a:r>
            <a:r>
              <a:rPr lang="en-US" sz="1200" dirty="0">
                <a:latin typeface="Monaco"/>
                <a:cs typeface="Monaco"/>
              </a:rPr>
              <a:t>&lt;/div&gt;</a:t>
            </a:r>
          </a:p>
          <a:p>
            <a:pPr>
              <a:spcAft>
                <a:spcPts val="0"/>
              </a:spcAft>
            </a:pPr>
            <a:r>
              <a:rPr lang="mr-IN" sz="1200" dirty="0">
                <a:latin typeface="Monaco"/>
                <a:cs typeface="Monaco"/>
              </a:rPr>
              <a:t>&lt;/div&gt;</a:t>
            </a:r>
            <a:endParaRPr lang="en-US" sz="2400" dirty="0">
              <a:latin typeface="Monaco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4206926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10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jQuery Foundations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Handling in jQuery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 Manipulation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Effects and Animation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AJAX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71703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Asynchronous File </a:t>
            </a:r>
            <a:r>
              <a:rPr lang="en-US" sz="2800" dirty="0" smtClean="0">
                <a:solidFill>
                  <a:schemeClr val="bg1"/>
                </a:solidFill>
              </a:rPr>
              <a:t>Transmission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0255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Effects and Animation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Show() and </a:t>
            </a:r>
            <a:r>
              <a:rPr lang="en-US" sz="1500" kern="1200" dirty="0" err="1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fadeIn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()</a:t>
            </a:r>
            <a:endParaRPr lang="en-US" dirty="0" smtClean="0">
              <a:effectLst/>
            </a:endParaRPr>
          </a:p>
        </p:txBody>
      </p:sp>
      <p:pic>
        <p:nvPicPr>
          <p:cNvPr id="7" name="Picture 6" descr="4812610008.ti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221088"/>
            <a:ext cx="7185313" cy="936104"/>
          </a:xfrm>
          <a:prstGeom prst="rect">
            <a:avLst/>
          </a:prstGeom>
        </p:spPr>
      </p:pic>
      <p:pic>
        <p:nvPicPr>
          <p:cNvPr id="9" name="Picture 8" descr="4812610007.t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988840"/>
            <a:ext cx="7251613" cy="99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4780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Effects and Animation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Using slide()</a:t>
            </a:r>
            <a:endParaRPr lang="en-US" dirty="0" smtClean="0">
              <a:effectLst/>
            </a:endParaRPr>
          </a:p>
        </p:txBody>
      </p:sp>
      <p:pic>
        <p:nvPicPr>
          <p:cNvPr id="3" name="Picture 2" descr="4812610009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412776"/>
            <a:ext cx="6347172" cy="476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6553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Effects and Animation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mr-IN" dirty="0" smtClean="0"/>
              <a:t>$</a:t>
            </a:r>
            <a:r>
              <a:rPr lang="en-CA" dirty="0" smtClean="0"/>
              <a:t>(</a:t>
            </a:r>
            <a:r>
              <a:rPr lang="mr-IN" dirty="0" smtClean="0"/>
              <a:t>"</a:t>
            </a:r>
            <a:r>
              <a:rPr lang="mr-IN" dirty="0"/>
              <a:t>#box</a:t>
            </a:r>
            <a:r>
              <a:rPr lang="mr-IN" dirty="0" smtClean="0"/>
              <a:t>"</a:t>
            </a:r>
            <a:r>
              <a:rPr lang="en-CA" dirty="0" smtClean="0"/>
              <a:t>)</a:t>
            </a:r>
            <a:r>
              <a:rPr lang="mr-IN" dirty="0" smtClean="0"/>
              <a:t>.</a:t>
            </a:r>
            <a:r>
              <a:rPr lang="mr-IN" b="1" dirty="0" smtClean="0"/>
              <a:t>animate</a:t>
            </a:r>
            <a:r>
              <a:rPr lang="en-CA" dirty="0" smtClean="0"/>
              <a:t>(</a:t>
            </a:r>
            <a:r>
              <a:rPr lang="mr-IN" dirty="0" smtClean="0"/>
              <a:t>{</a:t>
            </a:r>
            <a:r>
              <a:rPr lang="mr-IN" dirty="0"/>
              <a:t>left: '495px'</a:t>
            </a:r>
            <a:r>
              <a:rPr lang="mr-IN" dirty="0" smtClean="0"/>
              <a:t>}</a:t>
            </a:r>
            <a:r>
              <a:rPr lang="en-CA" dirty="0" smtClean="0"/>
              <a:t>)</a:t>
            </a:r>
            <a:r>
              <a:rPr lang="mr-IN" dirty="0" smtClean="0"/>
              <a:t>;</a:t>
            </a:r>
            <a:endParaRPr lang="en-CA" dirty="0" smtClean="0"/>
          </a:p>
          <a:p>
            <a:pPr marL="342900" indent="-342900">
              <a:buFont typeface="Arial"/>
              <a:buChar char="•"/>
            </a:pPr>
            <a:r>
              <a:rPr lang="en-CA" dirty="0" smtClean="0"/>
              <a:t>Describes a final state in CSS.</a:t>
            </a:r>
          </a:p>
          <a:p>
            <a:pPr marL="342900" indent="-342900">
              <a:buFont typeface="Arial"/>
              <a:buChar char="•"/>
            </a:pPr>
            <a:r>
              <a:rPr lang="en-CA" dirty="0" smtClean="0"/>
              <a:t>The state before defines where the animations starts.</a:t>
            </a:r>
          </a:p>
          <a:p>
            <a:pPr marL="342900" indent="-342900">
              <a:buFont typeface="Arial"/>
              <a:buChar char="•"/>
            </a:pPr>
            <a:r>
              <a:rPr lang="en-CA" dirty="0" smtClean="0"/>
              <a:t>Animate() has many parameters including:</a:t>
            </a:r>
          </a:p>
          <a:p>
            <a:pPr marL="804863" lvl="1" indent="-342900">
              <a:buFont typeface="Arial"/>
              <a:buChar char="•"/>
            </a:pPr>
            <a:r>
              <a:rPr lang="en-CA" dirty="0" smtClean="0"/>
              <a:t>Duration</a:t>
            </a:r>
          </a:p>
          <a:p>
            <a:pPr marL="804863" lvl="1" indent="-342900">
              <a:buFont typeface="Arial"/>
              <a:buChar char="•"/>
            </a:pPr>
            <a:r>
              <a:rPr lang="en-CA" dirty="0" smtClean="0"/>
              <a:t>Step</a:t>
            </a:r>
          </a:p>
          <a:p>
            <a:pPr marL="804863" lvl="1" indent="-342900">
              <a:buFont typeface="Arial"/>
              <a:buChar char="•"/>
            </a:pPr>
            <a:r>
              <a:rPr lang="en-CA" dirty="0" smtClean="0"/>
              <a:t>Done</a:t>
            </a:r>
          </a:p>
          <a:p>
            <a:pPr marL="804863" lvl="1" indent="-342900">
              <a:buFont typeface="Arial"/>
              <a:buChar char="•"/>
            </a:pPr>
            <a:r>
              <a:rPr lang="mr-IN" dirty="0" smtClean="0"/>
              <a:t>…</a:t>
            </a:r>
            <a:endParaRPr lang="en-CA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Raw Animation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49471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10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jQuery Foundations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Handling in jQuery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 Manipulation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Effects and Animation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AJAX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71703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Asynchronous File </a:t>
            </a:r>
            <a:r>
              <a:rPr lang="en-US" sz="2800" dirty="0" smtClean="0">
                <a:solidFill>
                  <a:schemeClr val="bg1"/>
                </a:solidFill>
              </a:rPr>
              <a:t>Transmission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479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Effects and Animation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Raw Animation</a:t>
            </a:r>
            <a:endParaRPr lang="en-US" dirty="0" smtClean="0">
              <a:effectLst/>
            </a:endParaRPr>
          </a:p>
        </p:txBody>
      </p:sp>
      <p:pic>
        <p:nvPicPr>
          <p:cNvPr id="6" name="Content Placeholder 5" descr="4812610010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42" r="-18442"/>
          <a:stretch>
            <a:fillRect/>
          </a:stretch>
        </p:blipFill>
        <p:spPr>
          <a:xfrm>
            <a:off x="914400" y="1091033"/>
            <a:ext cx="7185992" cy="5081167"/>
          </a:xfrm>
        </p:spPr>
      </p:pic>
    </p:spTree>
    <p:extLst>
      <p:ext uri="{BB962C8B-B14F-4D97-AF65-F5344CB8AC3E}">
        <p14:creationId xmlns:p14="http://schemas.microsoft.com/office/powerpoint/2010/main" val="3842980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Effects and Animation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Easing Functions</a:t>
            </a:r>
            <a:endParaRPr lang="en-US" dirty="0" smtClean="0">
              <a:effectLst/>
            </a:endParaRPr>
          </a:p>
        </p:txBody>
      </p:sp>
      <p:pic>
        <p:nvPicPr>
          <p:cNvPr id="5" name="Content Placeholder 4" descr="481261001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6" r="-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67618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Effects and Animation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Easing Functions</a:t>
            </a:r>
            <a:endParaRPr lang="en-US" dirty="0" smtClean="0">
              <a:effectLst/>
            </a:endParaRPr>
          </a:p>
        </p:txBody>
      </p:sp>
      <p:pic>
        <p:nvPicPr>
          <p:cNvPr id="5" name="Content Placeholder 4" descr="481261001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6" r="-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10563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10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jQuery Foundations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Handling in jQuery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 Manipulation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Effects and Animation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AJAX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71703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Asynchronous File </a:t>
            </a:r>
            <a:r>
              <a:rPr lang="en-US" sz="2800" dirty="0" smtClean="0">
                <a:solidFill>
                  <a:schemeClr val="bg1"/>
                </a:solidFill>
              </a:rPr>
              <a:t>Transmission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0836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pic>
        <p:nvPicPr>
          <p:cNvPr id="5" name="Content Placeholder 4" descr="481261001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977" r="-19977"/>
          <a:stretch>
            <a:fillRect/>
          </a:stretch>
        </p:blipFill>
        <p:spPr>
          <a:xfrm>
            <a:off x="611560" y="1340768"/>
            <a:ext cx="7258000" cy="513208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dirty="0"/>
              <a:t>Asynchronous JavaScript with XML (AJAX)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682884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Making Asynchronous Requests 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16600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pic>
        <p:nvPicPr>
          <p:cNvPr id="5" name="Content Placeholder 4" descr="481261001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418" r="-9418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Synchronous example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34236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Asynchronous example </a:t>
            </a:r>
            <a:r>
              <a:rPr lang="mr-IN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–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what's changed?</a:t>
            </a:r>
            <a:endParaRPr lang="en-US" dirty="0" smtClean="0">
              <a:effectLst/>
            </a:endParaRPr>
          </a:p>
        </p:txBody>
      </p:sp>
      <p:pic>
        <p:nvPicPr>
          <p:cNvPr id="6" name="Content Placeholder 5" descr="481261001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931" r="-249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0036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Easy shortcut functions like </a:t>
            </a:r>
            <a:r>
              <a:rPr lang="en-US" b="1" dirty="0" smtClean="0">
                <a:solidFill>
                  <a:schemeClr val="accent2"/>
                </a:solidFill>
              </a:rPr>
              <a:t>load()</a:t>
            </a:r>
          </a:p>
          <a:p>
            <a:endParaRPr lang="en-US" dirty="0" smtClean="0"/>
          </a:p>
          <a:p>
            <a:r>
              <a:rPr lang="en-US" dirty="0" smtClean="0"/>
              <a:t>$</a:t>
            </a:r>
            <a:r>
              <a:rPr lang="en-US" dirty="0"/>
              <a:t>("#</a:t>
            </a:r>
            <a:r>
              <a:rPr lang="en-US" dirty="0" err="1"/>
              <a:t>timeDiv</a:t>
            </a:r>
            <a:r>
              <a:rPr lang="en-US" dirty="0"/>
              <a:t>").</a:t>
            </a:r>
            <a:r>
              <a:rPr lang="en-US" b="1" dirty="0">
                <a:solidFill>
                  <a:srgbClr val="A82233"/>
                </a:solidFill>
              </a:rPr>
              <a:t>load</a:t>
            </a:r>
            <a:r>
              <a:rPr lang="en-US" dirty="0"/>
              <a:t>("</a:t>
            </a:r>
            <a:r>
              <a:rPr lang="en-US" dirty="0" err="1"/>
              <a:t>currentTime.php</a:t>
            </a:r>
            <a:r>
              <a:rPr lang="en-US" dirty="0"/>
              <a:t>")</a:t>
            </a:r>
            <a:r>
              <a:rPr lang="en-US" dirty="0" smtClean="0"/>
              <a:t>;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Asynchronously calls </a:t>
            </a:r>
            <a:r>
              <a:rPr lang="en-US" dirty="0" err="1" smtClean="0"/>
              <a:t>currentTime</a:t>
            </a:r>
            <a:r>
              <a:rPr lang="en-US" dirty="0" err="1" smtClean="0"/>
              <a:t>.php</a:t>
            </a:r>
            <a:r>
              <a:rPr lang="en-US" dirty="0" smtClean="0"/>
              <a:t> and puts the returned content into the selected div with id </a:t>
            </a:r>
            <a:r>
              <a:rPr lang="en-US" dirty="0" err="1" smtClean="0"/>
              <a:t>timeDiv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Making Asynchronous requests </a:t>
            </a:r>
            <a:r>
              <a:rPr lang="mr-IN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–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load()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02980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Easy shortcut functions </a:t>
            </a:r>
            <a:r>
              <a:rPr lang="en-US" b="1" dirty="0" smtClean="0">
                <a:solidFill>
                  <a:srgbClr val="A82233"/>
                </a:solidFill>
              </a:rPr>
              <a:t>.get()</a:t>
            </a:r>
          </a:p>
          <a:p>
            <a:endParaRPr lang="en-US" dirty="0" smtClean="0"/>
          </a:p>
          <a:p>
            <a:r>
              <a:rPr lang="en-US" b="1" dirty="0">
                <a:solidFill>
                  <a:srgbClr val="A82233"/>
                </a:solidFill>
              </a:rPr>
              <a:t>$.get</a:t>
            </a:r>
            <a:r>
              <a:rPr lang="en-US" dirty="0"/>
              <a:t>("</a:t>
            </a:r>
            <a:r>
              <a:rPr lang="en-US" dirty="0" err="1"/>
              <a:t>serviceTravelCountries.php?name</a:t>
            </a:r>
            <a:r>
              <a:rPr lang="en-US" dirty="0"/>
              <a:t>=Italy")</a:t>
            </a:r>
            <a:r>
              <a:rPr lang="en-US" dirty="0" smtClean="0"/>
              <a:t>;</a:t>
            </a:r>
          </a:p>
          <a:p>
            <a:endParaRPr lang="en-US" dirty="0"/>
          </a:p>
          <a:p>
            <a:r>
              <a:rPr lang="en-US" i="1" dirty="0"/>
              <a:t> Note that the $ </a:t>
            </a:r>
            <a:r>
              <a:rPr lang="en-US" i="1" dirty="0" smtClean="0"/>
              <a:t>symbol </a:t>
            </a:r>
            <a:r>
              <a:rPr lang="en-US" i="1" dirty="0"/>
              <a:t>is followed by a dot.</a:t>
            </a:r>
            <a:endParaRPr lang="en-US" i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Making Asynchronous requests - GET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36193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jQuery Foundations </a:t>
            </a:r>
            <a:endParaRPr lang="en-US" dirty="0"/>
          </a:p>
        </p:txBody>
      </p:sp>
      <p:pic>
        <p:nvPicPr>
          <p:cNvPr id="6" name="Content Placeholder 5" descr="481261000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857" b="-18857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1600" dirty="0" smtClean="0"/>
              <a:t>A popular framework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8447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40769"/>
            <a:ext cx="7474024" cy="483143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err="1">
                <a:latin typeface="Calibri"/>
                <a:cs typeface="Calibri"/>
              </a:rPr>
              <a:t>jQuery.get</a:t>
            </a:r>
            <a:r>
              <a:rPr lang="en-US" b="1" dirty="0">
                <a:latin typeface="Calibri"/>
                <a:cs typeface="Calibri"/>
              </a:rPr>
              <a:t> ( </a:t>
            </a:r>
            <a:r>
              <a:rPr lang="en-US" b="1" dirty="0" err="1">
                <a:latin typeface="Calibri"/>
                <a:cs typeface="Calibri"/>
              </a:rPr>
              <a:t>url</a:t>
            </a:r>
            <a:r>
              <a:rPr lang="en-US" b="1" dirty="0">
                <a:latin typeface="Calibri"/>
                <a:cs typeface="Calibri"/>
              </a:rPr>
              <a:t> [, data ] [, success([data, </a:t>
            </a:r>
            <a:r>
              <a:rPr lang="en-US" b="1" dirty="0" err="1">
                <a:latin typeface="Calibri"/>
                <a:cs typeface="Calibri"/>
              </a:rPr>
              <a:t>textStatus</a:t>
            </a:r>
            <a:r>
              <a:rPr lang="en-US" b="1" dirty="0">
                <a:latin typeface="Calibri"/>
                <a:cs typeface="Calibri"/>
              </a:rPr>
              <a:t>, </a:t>
            </a:r>
            <a:r>
              <a:rPr lang="en-US" b="1" dirty="0" err="1">
                <a:latin typeface="Calibri"/>
                <a:cs typeface="Calibri"/>
              </a:rPr>
              <a:t>jqXHR</a:t>
            </a:r>
            <a:r>
              <a:rPr lang="en-US" b="1" dirty="0">
                <a:latin typeface="Calibri"/>
                <a:cs typeface="Calibri"/>
              </a:rPr>
              <a:t>]) </a:t>
            </a:r>
            <a:r>
              <a:rPr lang="en-US" b="1" dirty="0" smtClean="0">
                <a:latin typeface="Calibri"/>
                <a:cs typeface="Calibri"/>
              </a:rPr>
              <a:t>]</a:t>
            </a:r>
            <a:br>
              <a:rPr lang="en-US" b="1" dirty="0" smtClean="0">
                <a:latin typeface="Calibri"/>
                <a:cs typeface="Calibri"/>
              </a:rPr>
            </a:br>
            <a:r>
              <a:rPr lang="en-US" b="1" dirty="0" smtClean="0">
                <a:latin typeface="Calibri"/>
                <a:cs typeface="Calibri"/>
              </a:rPr>
              <a:t>		</a:t>
            </a:r>
            <a:r>
              <a:rPr lang="en-CA" b="1" dirty="0" smtClean="0">
                <a:latin typeface="Calibri"/>
                <a:cs typeface="Calibri"/>
              </a:rPr>
              <a:t>[</a:t>
            </a:r>
            <a:r>
              <a:rPr lang="mr-IN" b="1" dirty="0" smtClean="0">
                <a:latin typeface="Calibri"/>
                <a:cs typeface="Calibri"/>
              </a:rPr>
              <a:t>, </a:t>
            </a:r>
            <a:r>
              <a:rPr lang="mr-IN" b="1" dirty="0">
                <a:latin typeface="Calibri"/>
                <a:cs typeface="Calibri"/>
              </a:rPr>
              <a:t>dataType </a:t>
            </a:r>
            <a:r>
              <a:rPr lang="en-CA" b="1" dirty="0" smtClean="0">
                <a:latin typeface="Calibri"/>
                <a:cs typeface="Calibri"/>
              </a:rPr>
              <a:t>]</a:t>
            </a:r>
            <a:r>
              <a:rPr lang="mr-IN" b="1" dirty="0" smtClean="0">
                <a:latin typeface="Calibri"/>
                <a:cs typeface="Calibri"/>
              </a:rPr>
              <a:t> </a:t>
            </a:r>
            <a:r>
              <a:rPr lang="en-CA" b="1" dirty="0" smtClean="0">
                <a:latin typeface="Calibri"/>
                <a:cs typeface="Calibri"/>
              </a:rPr>
              <a:t>)</a:t>
            </a:r>
          </a:p>
          <a:p>
            <a:pPr marL="342900" indent="-342900">
              <a:buFont typeface="Arial"/>
              <a:buChar char="•"/>
            </a:pPr>
            <a:r>
              <a:rPr lang="en-US" b="1" dirty="0" err="1"/>
              <a:t>url</a:t>
            </a:r>
            <a:r>
              <a:rPr lang="en-US" dirty="0"/>
              <a:t> is a string that holds the location to send the request.</a:t>
            </a:r>
          </a:p>
          <a:p>
            <a:pPr marL="342900" indent="-342900">
              <a:buFont typeface="Arial"/>
              <a:buChar char="•"/>
            </a:pPr>
            <a:r>
              <a:rPr lang="en-US" b="1" dirty="0" smtClean="0"/>
              <a:t>data</a:t>
            </a:r>
            <a:r>
              <a:rPr lang="en-US" dirty="0" smtClean="0"/>
              <a:t> </a:t>
            </a:r>
            <a:r>
              <a:rPr lang="en-US" dirty="0"/>
              <a:t>is an optional parameter that is a query string or a JavaScript object literal</a:t>
            </a:r>
            <a:r>
              <a:rPr lang="en-US" dirty="0" smtClean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success(</a:t>
            </a:r>
            <a:r>
              <a:rPr lang="en-US" b="1" dirty="0" err="1"/>
              <a:t>data,textStatus,jqXHR</a:t>
            </a:r>
            <a:r>
              <a:rPr lang="en-US" b="1" dirty="0"/>
              <a:t>) </a:t>
            </a:r>
            <a:r>
              <a:rPr lang="en-US" dirty="0"/>
              <a:t>is an optional callback </a:t>
            </a:r>
            <a:r>
              <a:rPr lang="en-US" dirty="0" smtClean="0"/>
              <a:t>function</a:t>
            </a:r>
          </a:p>
          <a:p>
            <a:pPr marL="804863" lvl="1" indent="-342900">
              <a:buFont typeface="Arial"/>
              <a:buChar char="•"/>
            </a:pPr>
            <a:r>
              <a:rPr lang="en-US" b="1" dirty="0"/>
              <a:t>data </a:t>
            </a:r>
            <a:r>
              <a:rPr lang="en-US" dirty="0"/>
              <a:t>holding the body of the response as a string.</a:t>
            </a:r>
          </a:p>
          <a:p>
            <a:pPr marL="804863" lvl="1" indent="-342900">
              <a:buFont typeface="Arial"/>
              <a:buChar char="•"/>
            </a:pPr>
            <a:r>
              <a:rPr lang="en-US" b="1" dirty="0" err="1" smtClean="0"/>
              <a:t>textStatus</a:t>
            </a:r>
            <a:r>
              <a:rPr lang="en-US" dirty="0" smtClean="0"/>
              <a:t> </a:t>
            </a:r>
            <a:r>
              <a:rPr lang="en-US" dirty="0"/>
              <a:t>holding the status of the request (i.e., “success”).</a:t>
            </a:r>
          </a:p>
          <a:p>
            <a:pPr marL="804863" lvl="1" indent="-342900">
              <a:buFont typeface="Arial"/>
              <a:buChar char="•"/>
            </a:pPr>
            <a:r>
              <a:rPr lang="en-US" b="1" dirty="0" err="1" smtClean="0"/>
              <a:t>jqXHR</a:t>
            </a:r>
            <a:r>
              <a:rPr lang="en-US" b="1" dirty="0" smtClean="0"/>
              <a:t> </a:t>
            </a:r>
            <a:r>
              <a:rPr lang="en-US" dirty="0"/>
              <a:t>holding a </a:t>
            </a:r>
            <a:r>
              <a:rPr lang="en-US" dirty="0" err="1"/>
              <a:t>jqXHR</a:t>
            </a:r>
            <a:r>
              <a:rPr lang="en-US" dirty="0"/>
              <a:t> </a:t>
            </a:r>
            <a:r>
              <a:rPr lang="en-US" dirty="0" smtClean="0"/>
              <a:t>object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b="1" dirty="0" err="1" smtClean="0"/>
              <a:t>dataType</a:t>
            </a:r>
            <a:r>
              <a:rPr lang="en-US" dirty="0" smtClean="0"/>
              <a:t> </a:t>
            </a:r>
            <a:r>
              <a:rPr lang="en-US" dirty="0"/>
              <a:t>is an optional parameter to hold the type of data expected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Making Asynchronous requests </a:t>
            </a:r>
            <a:r>
              <a:rPr lang="mr-IN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–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GET formal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52740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dirty="0"/>
              <a:t>The </a:t>
            </a:r>
            <a:r>
              <a:rPr lang="en-US" dirty="0" err="1"/>
              <a:t>jqXHR</a:t>
            </a:r>
            <a:r>
              <a:rPr lang="en-US" dirty="0"/>
              <a:t> Object</a:t>
            </a:r>
            <a:endParaRPr lang="en-US" dirty="0" smtClean="0">
              <a:effectLst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914400" y="1646237"/>
            <a:ext cx="7546032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$</a:t>
            </a:r>
            <a:r>
              <a:rPr lang="en-US" dirty="0"/>
              <a:t>.get() requests made by </a:t>
            </a:r>
            <a:r>
              <a:rPr lang="en-US" dirty="0" err="1"/>
              <a:t>jQuery</a:t>
            </a:r>
            <a:r>
              <a:rPr lang="en-US" dirty="0"/>
              <a:t> return </a:t>
            </a:r>
            <a:r>
              <a:rPr lang="en-US" b="1" dirty="0"/>
              <a:t>a </a:t>
            </a:r>
            <a:r>
              <a:rPr lang="en-US" b="1" dirty="0" err="1"/>
              <a:t>jqXHR</a:t>
            </a:r>
            <a:r>
              <a:rPr lang="en-US" b="1" dirty="0"/>
              <a:t>  </a:t>
            </a:r>
            <a:r>
              <a:rPr lang="en-US" b="1" dirty="0" smtClean="0"/>
              <a:t>object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jqXHR</a:t>
            </a:r>
            <a:r>
              <a:rPr lang="en-US" dirty="0"/>
              <a:t> objects implement the methods </a:t>
            </a:r>
            <a:endParaRPr lang="en-US" dirty="0" smtClean="0"/>
          </a:p>
          <a:p>
            <a:pPr marL="804863" lvl="1" indent="-342900">
              <a:buFont typeface="Arial"/>
              <a:buChar char="•"/>
            </a:pPr>
            <a:r>
              <a:rPr lang="en-US" dirty="0" smtClean="0"/>
              <a:t>done</a:t>
            </a:r>
            <a:r>
              <a:rPr lang="en-US" dirty="0"/>
              <a:t>(), </a:t>
            </a:r>
            <a:endParaRPr lang="en-US" dirty="0" smtClean="0"/>
          </a:p>
          <a:p>
            <a:pPr marL="804863" lvl="1" indent="-342900">
              <a:buFont typeface="Arial"/>
              <a:buChar char="•"/>
            </a:pPr>
            <a:r>
              <a:rPr lang="en-US" dirty="0" smtClean="0"/>
              <a:t>fail</a:t>
            </a:r>
            <a:r>
              <a:rPr lang="en-US" dirty="0"/>
              <a:t>(), </a:t>
            </a:r>
            <a:r>
              <a:rPr lang="en-US" dirty="0" smtClean="0"/>
              <a:t>and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 smtClean="0"/>
              <a:t>always</a:t>
            </a:r>
            <a:r>
              <a:rPr lang="en-US" dirty="0"/>
              <a:t>(),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579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dirty="0"/>
              <a:t>The </a:t>
            </a:r>
            <a:r>
              <a:rPr lang="en-US" dirty="0" err="1"/>
              <a:t>jqXHR</a:t>
            </a:r>
            <a:r>
              <a:rPr lang="en-US" dirty="0"/>
              <a:t> Object</a:t>
            </a:r>
            <a:endParaRPr lang="en-US" dirty="0" smtClean="0">
              <a:effectLst/>
            </a:endParaRPr>
          </a:p>
        </p:txBody>
      </p:sp>
      <p:pic>
        <p:nvPicPr>
          <p:cNvPr id="6" name="Content Placeholder 5" descr="481261001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462" r="-34462"/>
          <a:stretch>
            <a:fillRect/>
          </a:stretch>
        </p:blipFill>
        <p:spPr>
          <a:xfrm>
            <a:off x="914400" y="980729"/>
            <a:ext cx="7341990" cy="5191472"/>
          </a:xfrm>
        </p:spPr>
      </p:pic>
    </p:spTree>
    <p:extLst>
      <p:ext uri="{BB962C8B-B14F-4D97-AF65-F5344CB8AC3E}">
        <p14:creationId xmlns:p14="http://schemas.microsoft.com/office/powerpoint/2010/main" val="3182156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dirty="0"/>
              <a:t>The </a:t>
            </a:r>
            <a:r>
              <a:rPr lang="en-US" dirty="0" smtClean="0"/>
              <a:t>POST Method</a:t>
            </a:r>
            <a:endParaRPr lang="en-US" dirty="0" smtClean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jQuery</a:t>
            </a:r>
            <a:r>
              <a:rPr lang="en-US" dirty="0"/>
              <a:t> handles POST almost as easily as GET, with the need for an added </a:t>
            </a:r>
            <a:r>
              <a:rPr lang="en-US" dirty="0" smtClean="0"/>
              <a:t>field to </a:t>
            </a:r>
            <a:r>
              <a:rPr lang="en-US" dirty="0"/>
              <a:t>hold our data</a:t>
            </a:r>
            <a:r>
              <a:rPr lang="en-US" dirty="0" smtClean="0"/>
              <a:t>.</a:t>
            </a:r>
          </a:p>
          <a:p>
            <a:r>
              <a:rPr lang="en-US" b="1" dirty="0">
                <a:solidFill>
                  <a:srgbClr val="A82233"/>
                </a:solidFill>
              </a:rPr>
              <a:t>$.get</a:t>
            </a:r>
            <a:r>
              <a:rPr lang="en-US" dirty="0"/>
              <a:t>("</a:t>
            </a:r>
            <a:r>
              <a:rPr lang="en-US" dirty="0" err="1"/>
              <a:t>serviceTravelCities.php</a:t>
            </a:r>
            <a:r>
              <a:rPr lang="en-US" dirty="0"/>
              <a:t>", </a:t>
            </a:r>
            <a:r>
              <a:rPr lang="en-US" dirty="0" err="1"/>
              <a:t>param</a:t>
            </a:r>
            <a:r>
              <a:rPr lang="en-US" dirty="0"/>
              <a:t>)</a:t>
            </a:r>
          </a:p>
          <a:p>
            <a:r>
              <a:rPr lang="en-US" dirty="0"/>
              <a:t>to</a:t>
            </a:r>
          </a:p>
          <a:p>
            <a:r>
              <a:rPr lang="en-US" b="1" dirty="0">
                <a:solidFill>
                  <a:srgbClr val="A82233"/>
                </a:solidFill>
              </a:rPr>
              <a:t>$.post</a:t>
            </a:r>
            <a:r>
              <a:rPr lang="en-US" dirty="0"/>
              <a:t>("</a:t>
            </a:r>
            <a:r>
              <a:rPr lang="en-US" dirty="0" err="1"/>
              <a:t>serviceTravelCities.php</a:t>
            </a:r>
            <a:r>
              <a:rPr lang="en-US" dirty="0"/>
              <a:t>", </a:t>
            </a:r>
            <a:r>
              <a:rPr lang="en-US" dirty="0" err="1"/>
              <a:t>param</a:t>
            </a:r>
            <a:r>
              <a:rPr lang="en-US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26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dirty="0"/>
              <a:t>The </a:t>
            </a:r>
            <a:r>
              <a:rPr lang="en-US" dirty="0" smtClean="0"/>
              <a:t>POST Method </a:t>
            </a:r>
            <a:r>
              <a:rPr lang="mr-IN" dirty="0" smtClean="0"/>
              <a:t>–</a:t>
            </a:r>
            <a:r>
              <a:rPr lang="en-US" dirty="0" smtClean="0"/>
              <a:t> form serialization</a:t>
            </a:r>
            <a:endParaRPr lang="en-US" dirty="0" smtClean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</a:t>
            </a:r>
            <a:r>
              <a:rPr lang="en-US" b="1" dirty="0">
                <a:solidFill>
                  <a:srgbClr val="A82233"/>
                </a:solidFill>
              </a:rPr>
              <a:t>serialize(</a:t>
            </a:r>
            <a:r>
              <a:rPr lang="en-US" b="1" dirty="0" smtClean="0">
                <a:solidFill>
                  <a:srgbClr val="A82233"/>
                </a:solidFill>
              </a:rPr>
              <a:t>) </a:t>
            </a:r>
            <a:r>
              <a:rPr lang="en-US" dirty="0" smtClean="0"/>
              <a:t>method </a:t>
            </a:r>
            <a:r>
              <a:rPr lang="en-US" dirty="0"/>
              <a:t>can be called on a DOM form </a:t>
            </a:r>
            <a:r>
              <a:rPr lang="en-US" dirty="0" smtClean="0"/>
              <a:t>element to encode it into </a:t>
            </a:r>
            <a:r>
              <a:rPr lang="en-US" dirty="0"/>
              <a:t>a query </a:t>
            </a:r>
            <a:r>
              <a:rPr lang="en-US" dirty="0" smtClean="0"/>
              <a:t>string</a:t>
            </a:r>
          </a:p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postData</a:t>
            </a:r>
            <a:r>
              <a:rPr lang="en-US" dirty="0"/>
              <a:t> = $("#</a:t>
            </a:r>
            <a:r>
              <a:rPr lang="en-US" dirty="0" err="1"/>
              <a:t>someForm</a:t>
            </a:r>
            <a:r>
              <a:rPr lang="en-US" dirty="0"/>
              <a:t>").serialize()</a:t>
            </a:r>
            <a:r>
              <a:rPr lang="en-US" dirty="0" smtClean="0"/>
              <a:t>;</a:t>
            </a:r>
          </a:p>
          <a:p>
            <a:r>
              <a:rPr lang="en-US" dirty="0"/>
              <a:t>$.post("</a:t>
            </a:r>
            <a:r>
              <a:rPr lang="en-US" dirty="0" err="1"/>
              <a:t>formHandler.php</a:t>
            </a:r>
            <a:r>
              <a:rPr lang="en-US" dirty="0"/>
              <a:t>", </a:t>
            </a:r>
            <a:r>
              <a:rPr lang="en-US" dirty="0" err="1"/>
              <a:t>postData</a:t>
            </a:r>
            <a:r>
              <a:rPr lang="en-US" dirty="0"/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528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185992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Over 30 fields to customize control. Here we add headers</a:t>
            </a:r>
          </a:p>
          <a:p>
            <a:endParaRPr lang="en-US" dirty="0" smtClean="0"/>
          </a:p>
          <a:p>
            <a:r>
              <a:rPr lang="en-US" dirty="0">
                <a:latin typeface="Monaco"/>
                <a:cs typeface="Monaco"/>
              </a:rPr>
              <a:t>$.</a:t>
            </a:r>
            <a:r>
              <a:rPr lang="en-US" dirty="0" err="1">
                <a:latin typeface="Monaco"/>
                <a:cs typeface="Monaco"/>
              </a:rPr>
              <a:t>ajax</a:t>
            </a:r>
            <a:r>
              <a:rPr lang="en-US" dirty="0">
                <a:latin typeface="Monaco"/>
                <a:cs typeface="Monaco"/>
              </a:rPr>
              <a:t>({ </a:t>
            </a:r>
            <a:r>
              <a:rPr lang="en-US" dirty="0" err="1">
                <a:latin typeface="Monaco"/>
                <a:cs typeface="Monaco"/>
              </a:rPr>
              <a:t>url</a:t>
            </a:r>
            <a:r>
              <a:rPr lang="en-US" dirty="0">
                <a:latin typeface="Monaco"/>
                <a:cs typeface="Monaco"/>
              </a:rPr>
              <a:t>: "</a:t>
            </a:r>
            <a:r>
              <a:rPr lang="en-US" dirty="0" err="1">
                <a:latin typeface="Monaco"/>
                <a:cs typeface="Monaco"/>
              </a:rPr>
              <a:t>vote.php</a:t>
            </a:r>
            <a:r>
              <a:rPr lang="en-US" dirty="0">
                <a:latin typeface="Monaco"/>
                <a:cs typeface="Monaco"/>
              </a:rPr>
              <a:t>",</a:t>
            </a:r>
          </a:p>
          <a:p>
            <a:r>
              <a:rPr lang="en-US" dirty="0" smtClean="0">
                <a:latin typeface="Monaco"/>
                <a:cs typeface="Monaco"/>
              </a:rPr>
              <a:t>	data</a:t>
            </a:r>
            <a:r>
              <a:rPr lang="en-US" dirty="0">
                <a:latin typeface="Monaco"/>
                <a:cs typeface="Monaco"/>
              </a:rPr>
              <a:t>: $("#</a:t>
            </a:r>
            <a:r>
              <a:rPr lang="en-US" dirty="0" err="1">
                <a:latin typeface="Monaco"/>
                <a:cs typeface="Monaco"/>
              </a:rPr>
              <a:t>voteForm</a:t>
            </a:r>
            <a:r>
              <a:rPr lang="en-US" dirty="0">
                <a:latin typeface="Monaco"/>
                <a:cs typeface="Monaco"/>
              </a:rPr>
              <a:t>").serialize(),</a:t>
            </a:r>
          </a:p>
          <a:p>
            <a:r>
              <a:rPr lang="en-US" dirty="0" smtClean="0">
                <a:latin typeface="Monaco"/>
                <a:cs typeface="Monaco"/>
              </a:rPr>
              <a:t>	</a:t>
            </a:r>
            <a:r>
              <a:rPr lang="en-US" dirty="0" err="1" smtClean="0">
                <a:latin typeface="Monaco"/>
                <a:cs typeface="Monaco"/>
              </a:rPr>
              <a:t>async</a:t>
            </a:r>
            <a:r>
              <a:rPr lang="en-US" dirty="0">
                <a:latin typeface="Monaco"/>
                <a:cs typeface="Monaco"/>
              </a:rPr>
              <a:t>: true,</a:t>
            </a:r>
          </a:p>
          <a:p>
            <a:r>
              <a:rPr lang="en-US" dirty="0" smtClean="0">
                <a:latin typeface="Monaco"/>
                <a:cs typeface="Monaco"/>
              </a:rPr>
              <a:t>	type</a:t>
            </a:r>
            <a:r>
              <a:rPr lang="en-US" dirty="0">
                <a:latin typeface="Monaco"/>
                <a:cs typeface="Monaco"/>
              </a:rPr>
              <a:t>: post,</a:t>
            </a:r>
          </a:p>
          <a:p>
            <a:r>
              <a:rPr lang="en-US" dirty="0" smtClean="0">
                <a:latin typeface="Monaco"/>
                <a:cs typeface="Monaco"/>
              </a:rPr>
              <a:t>	headers</a:t>
            </a:r>
            <a:r>
              <a:rPr lang="en-US" dirty="0">
                <a:latin typeface="Monaco"/>
                <a:cs typeface="Monaco"/>
              </a:rPr>
              <a:t>: {"User-Agent" : "Homebrew Vote Engine",</a:t>
            </a:r>
          </a:p>
          <a:p>
            <a:r>
              <a:rPr lang="en-US" dirty="0" smtClean="0">
                <a:latin typeface="Monaco"/>
                <a:cs typeface="Monaco"/>
              </a:rPr>
              <a:t>		  "</a:t>
            </a:r>
            <a:r>
              <a:rPr lang="en-US" dirty="0" err="1">
                <a:latin typeface="Monaco"/>
                <a:cs typeface="Monaco"/>
              </a:rPr>
              <a:t>Referer</a:t>
            </a:r>
            <a:r>
              <a:rPr lang="en-US" dirty="0">
                <a:latin typeface="Monaco"/>
                <a:cs typeface="Monaco"/>
              </a:rPr>
              <a:t>": "http://</a:t>
            </a:r>
            <a:r>
              <a:rPr lang="en-US" dirty="0" err="1">
                <a:latin typeface="Monaco"/>
                <a:cs typeface="Monaco"/>
              </a:rPr>
              <a:t>funwebdev.com</a:t>
            </a:r>
            <a:r>
              <a:rPr lang="en-US" dirty="0">
                <a:latin typeface="Monaco"/>
                <a:cs typeface="Monaco"/>
              </a:rPr>
              <a:t>"</a:t>
            </a:r>
          </a:p>
          <a:p>
            <a:r>
              <a:rPr lang="en-US" dirty="0" smtClean="0">
                <a:latin typeface="Monaco"/>
                <a:cs typeface="Monaco"/>
              </a:rPr>
              <a:t>	}</a:t>
            </a:r>
            <a:endParaRPr lang="en-US" dirty="0">
              <a:latin typeface="Monaco"/>
              <a:cs typeface="Monaco"/>
            </a:endParaRPr>
          </a:p>
          <a:p>
            <a:r>
              <a:rPr lang="mr-IN" dirty="0" smtClean="0">
                <a:latin typeface="Monaco"/>
                <a:cs typeface="Monaco"/>
              </a:rPr>
              <a:t>}</a:t>
            </a:r>
            <a:r>
              <a:rPr lang="en-CA" dirty="0" smtClean="0">
                <a:latin typeface="Monaco"/>
                <a:cs typeface="Monaco"/>
              </a:rPr>
              <a:t>)</a:t>
            </a:r>
            <a:r>
              <a:rPr lang="mr-IN" dirty="0" smtClean="0">
                <a:latin typeface="Monaco"/>
                <a:cs typeface="Monaco"/>
              </a:rPr>
              <a:t>;</a:t>
            </a:r>
            <a:endParaRPr lang="en-US" dirty="0">
              <a:latin typeface="Monaco"/>
              <a:cs typeface="Monaco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Complete Control over AJAX 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9983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AJAX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cross-origin resource </a:t>
            </a:r>
            <a:r>
              <a:rPr lang="en-US" b="1" dirty="0" smtClean="0"/>
              <a:t>sharing  </a:t>
            </a:r>
            <a:r>
              <a:rPr lang="en-US" dirty="0" smtClean="0"/>
              <a:t>described in greater detail in Chapter 18. 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 </a:t>
            </a:r>
            <a:r>
              <a:rPr lang="en-US" dirty="0"/>
              <a:t>way by which some malicious </a:t>
            </a:r>
            <a:r>
              <a:rPr lang="en-US" dirty="0" smtClean="0"/>
              <a:t>software can </a:t>
            </a:r>
            <a:r>
              <a:rPr lang="en-US" dirty="0"/>
              <a:t>gain access to the content of other web pages you are surfing despite the </a:t>
            </a:r>
            <a:r>
              <a:rPr lang="en-US" dirty="0" smtClean="0"/>
              <a:t>scripts being </a:t>
            </a:r>
            <a:r>
              <a:rPr lang="en-US" dirty="0"/>
              <a:t>hosted on another </a:t>
            </a:r>
            <a:r>
              <a:rPr lang="en-US" dirty="0" smtClean="0"/>
              <a:t>domain</a:t>
            </a:r>
            <a:r>
              <a:rPr lang="en-US" dirty="0"/>
              <a:t> 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sharing </a:t>
            </a:r>
            <a:r>
              <a:rPr lang="en-US" dirty="0"/>
              <a:t>content </a:t>
            </a:r>
            <a:r>
              <a:rPr lang="en-US" dirty="0" smtClean="0"/>
              <a:t>legitimately</a:t>
            </a:r>
            <a:r>
              <a:rPr lang="en-US" dirty="0"/>
              <a:t> between two domains becomes </a:t>
            </a:r>
            <a:r>
              <a:rPr lang="en-US" dirty="0" smtClean="0"/>
              <a:t>harder</a:t>
            </a:r>
          </a:p>
          <a:p>
            <a:pPr marL="342900" indent="-342900">
              <a:buFont typeface="Arial"/>
              <a:buChar char="•"/>
            </a:pPr>
            <a:r>
              <a:rPr lang="en-US" i="1" dirty="0" err="1" smtClean="0"/>
              <a:t>images.funwebdev.com</a:t>
            </a:r>
            <a:r>
              <a:rPr lang="en-US" dirty="0" smtClean="0"/>
              <a:t>  and </a:t>
            </a:r>
            <a:r>
              <a:rPr lang="en-US" i="1" dirty="0" err="1" smtClean="0"/>
              <a:t>www.funwebdev.com</a:t>
            </a:r>
            <a:r>
              <a:rPr lang="en-US" dirty="0" smtClean="0"/>
              <a:t> are </a:t>
            </a:r>
            <a:r>
              <a:rPr lang="en-US" dirty="0"/>
              <a:t>considered different </a:t>
            </a:r>
            <a:r>
              <a:rPr lang="en-US" dirty="0" smtClean="0"/>
              <a:t>origins</a:t>
            </a:r>
          </a:p>
          <a:p>
            <a:pPr marL="342900" indent="-342900">
              <a:buFont typeface="Arial"/>
              <a:buChar char="•"/>
            </a:pPr>
            <a:r>
              <a:rPr lang="en-US" sz="1800" dirty="0">
                <a:latin typeface="Monaco"/>
                <a:cs typeface="Monaco"/>
              </a:rPr>
              <a:t>Access-Control-Allow-</a:t>
            </a:r>
            <a:r>
              <a:rPr lang="en-US" sz="1800" dirty="0" smtClean="0">
                <a:latin typeface="Monaco"/>
                <a:cs typeface="Monaco"/>
              </a:rPr>
              <a:t>Origin  </a:t>
            </a:r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Cross-Origin Resource Sharing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215608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10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jQuery Foundations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Handling in jQuery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 Manipulation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Effects and Animation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AJAX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71703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Asynchronous File </a:t>
            </a:r>
            <a:r>
              <a:rPr lang="en-US" sz="2800" dirty="0" smtClean="0">
                <a:solidFill>
                  <a:schemeClr val="accent3"/>
                </a:solidFill>
              </a:rPr>
              <a:t>Transmission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787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Asynchronous File </a:t>
            </a:r>
            <a:r>
              <a:rPr lang="en-US" sz="3600" b="1" dirty="0" smtClean="0"/>
              <a:t>Transmission</a:t>
            </a:r>
            <a:endParaRPr lang="en-US" sz="3600" dirty="0"/>
          </a:p>
        </p:txBody>
      </p:sp>
      <p:pic>
        <p:nvPicPr>
          <p:cNvPr id="5" name="Content Placeholder 4" descr="481261001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3120" b="-23120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The </a:t>
            </a:r>
            <a:r>
              <a:rPr lang="en-US" sz="1500" kern="1200" dirty="0" err="1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FormData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Interface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798062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Asynchronous File </a:t>
            </a:r>
            <a:r>
              <a:rPr lang="en-US" sz="3600" b="1" dirty="0" smtClean="0"/>
              <a:t>Transmission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The </a:t>
            </a:r>
            <a:r>
              <a:rPr lang="en-US" sz="1500" kern="1200" dirty="0" err="1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FormData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Interface</a:t>
            </a:r>
            <a:endParaRPr lang="en-US" dirty="0" smtClean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412777"/>
            <a:ext cx="7848872" cy="4968552"/>
          </a:xfrm>
        </p:spPr>
        <p:txBody>
          <a:bodyPr>
            <a:noAutofit/>
          </a:bodyPr>
          <a:lstStyle/>
          <a:p>
            <a:pPr>
              <a:spcAft>
                <a:spcPts val="0"/>
              </a:spcAft>
            </a:pPr>
            <a:r>
              <a:rPr lang="en-US" sz="1400" dirty="0">
                <a:latin typeface="Monaco"/>
                <a:cs typeface="Monaco"/>
              </a:rPr>
              <a:t>function </a:t>
            </a:r>
            <a:r>
              <a:rPr lang="en-US" sz="1400" dirty="0" err="1">
                <a:latin typeface="Monaco"/>
                <a:cs typeface="Monaco"/>
              </a:rPr>
              <a:t>uploadFile</a:t>
            </a:r>
            <a:r>
              <a:rPr lang="en-US" sz="1400" dirty="0">
                <a:latin typeface="Monaco"/>
                <a:cs typeface="Monaco"/>
              </a:rPr>
              <a:t> () {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/</a:t>
            </a:r>
            <a:r>
              <a:rPr lang="en-US" sz="1400" dirty="0">
                <a:latin typeface="Monaco"/>
                <a:cs typeface="Monaco"/>
              </a:rPr>
              <a:t>/ get the file as a string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</a:t>
            </a:r>
            <a:r>
              <a:rPr lang="en-US" sz="1400" dirty="0" err="1" smtClean="0">
                <a:latin typeface="Monaco"/>
                <a:cs typeface="Monaco"/>
              </a:rPr>
              <a:t>var</a:t>
            </a:r>
            <a:r>
              <a:rPr lang="en-US" sz="1400" dirty="0" smtClean="0">
                <a:latin typeface="Monaco"/>
                <a:cs typeface="Monaco"/>
              </a:rPr>
              <a:t> </a:t>
            </a:r>
            <a:r>
              <a:rPr lang="en-US" sz="1400" dirty="0" err="1">
                <a:latin typeface="Monaco"/>
                <a:cs typeface="Monaco"/>
              </a:rPr>
              <a:t>formData</a:t>
            </a:r>
            <a:r>
              <a:rPr lang="en-US" sz="1400" dirty="0">
                <a:latin typeface="Monaco"/>
                <a:cs typeface="Monaco"/>
              </a:rPr>
              <a:t> = new </a:t>
            </a:r>
            <a:r>
              <a:rPr lang="en-US" sz="1400" b="1" dirty="0" err="1">
                <a:solidFill>
                  <a:srgbClr val="A82233"/>
                </a:solidFill>
                <a:latin typeface="Monaco"/>
                <a:cs typeface="Monaco"/>
              </a:rPr>
              <a:t>FormData</a:t>
            </a:r>
            <a:r>
              <a:rPr lang="en-US" sz="1400" b="1" dirty="0">
                <a:solidFill>
                  <a:srgbClr val="A82233"/>
                </a:solidFill>
                <a:latin typeface="Monaco"/>
                <a:cs typeface="Monaco"/>
              </a:rPr>
              <a:t>(</a:t>
            </a:r>
            <a:r>
              <a:rPr lang="en-US" sz="1400" dirty="0">
                <a:latin typeface="Monaco"/>
                <a:cs typeface="Monaco"/>
              </a:rPr>
              <a:t>$("#</a:t>
            </a:r>
            <a:r>
              <a:rPr lang="en-US" sz="1400" dirty="0" err="1">
                <a:latin typeface="Monaco"/>
                <a:cs typeface="Monaco"/>
              </a:rPr>
              <a:t>fileUpload</a:t>
            </a:r>
            <a:r>
              <a:rPr lang="en-US" sz="1400" dirty="0">
                <a:latin typeface="Monaco"/>
                <a:cs typeface="Monaco"/>
              </a:rPr>
              <a:t>")[0]</a:t>
            </a:r>
            <a:r>
              <a:rPr lang="en-US" sz="1400" b="1" dirty="0">
                <a:solidFill>
                  <a:srgbClr val="A82233"/>
                </a:solidFill>
                <a:latin typeface="Monaco"/>
                <a:cs typeface="Monaco"/>
              </a:rPr>
              <a:t>)</a:t>
            </a:r>
            <a:r>
              <a:rPr lang="en-US" sz="1400" dirty="0">
                <a:latin typeface="Monaco"/>
                <a:cs typeface="Monaco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</a:t>
            </a:r>
            <a:r>
              <a:rPr lang="en-US" sz="1400" dirty="0" err="1" smtClean="0">
                <a:latin typeface="Monaco"/>
                <a:cs typeface="Monaco"/>
              </a:rPr>
              <a:t>var</a:t>
            </a:r>
            <a:r>
              <a:rPr lang="en-US" sz="1400" dirty="0" smtClean="0">
                <a:latin typeface="Monaco"/>
                <a:cs typeface="Monaco"/>
              </a:rPr>
              <a:t> </a:t>
            </a:r>
            <a:r>
              <a:rPr lang="en-US" sz="1400" dirty="0" err="1">
                <a:latin typeface="Monaco"/>
                <a:cs typeface="Monaco"/>
              </a:rPr>
              <a:t>xhr</a:t>
            </a:r>
            <a:r>
              <a:rPr lang="en-US" sz="1400" dirty="0">
                <a:latin typeface="Monaco"/>
                <a:cs typeface="Monaco"/>
              </a:rPr>
              <a:t> = new </a:t>
            </a:r>
            <a:r>
              <a:rPr lang="en-US" sz="1400" dirty="0" err="1">
                <a:latin typeface="Monaco"/>
                <a:cs typeface="Monaco"/>
              </a:rPr>
              <a:t>XMLHttpRequest</a:t>
            </a:r>
            <a:r>
              <a:rPr lang="en-US" sz="1400" dirty="0">
                <a:latin typeface="Monaco"/>
                <a:cs typeface="Monaco"/>
              </a:rPr>
              <a:t>();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</a:t>
            </a:r>
            <a:r>
              <a:rPr lang="en-US" sz="1400" dirty="0" err="1" smtClean="0">
                <a:latin typeface="Monaco"/>
                <a:cs typeface="Monaco"/>
              </a:rPr>
              <a:t>xhr.addEventListener</a:t>
            </a:r>
            <a:r>
              <a:rPr lang="en-US" sz="1400" dirty="0">
                <a:latin typeface="Monaco"/>
                <a:cs typeface="Monaco"/>
              </a:rPr>
              <a:t>("load", </a:t>
            </a:r>
            <a:r>
              <a:rPr lang="en-US" sz="1400" dirty="0" err="1">
                <a:latin typeface="Monaco"/>
                <a:cs typeface="Monaco"/>
              </a:rPr>
              <a:t>transferComplete</a:t>
            </a:r>
            <a:r>
              <a:rPr lang="en-US" sz="1400" dirty="0">
                <a:latin typeface="Monaco"/>
                <a:cs typeface="Monaco"/>
              </a:rPr>
              <a:t>, false);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</a:t>
            </a:r>
            <a:r>
              <a:rPr lang="en-US" sz="1400" dirty="0" err="1" smtClean="0">
                <a:latin typeface="Monaco"/>
                <a:cs typeface="Monaco"/>
              </a:rPr>
              <a:t>xhr.addEventListener</a:t>
            </a:r>
            <a:r>
              <a:rPr lang="en-US" sz="1400" dirty="0">
                <a:latin typeface="Monaco"/>
                <a:cs typeface="Monaco"/>
              </a:rPr>
              <a:t>("error", </a:t>
            </a:r>
            <a:r>
              <a:rPr lang="en-US" sz="1400" dirty="0" err="1">
                <a:latin typeface="Monaco"/>
                <a:cs typeface="Monaco"/>
              </a:rPr>
              <a:t>transferFailed</a:t>
            </a:r>
            <a:r>
              <a:rPr lang="en-US" sz="1400" dirty="0">
                <a:latin typeface="Monaco"/>
                <a:cs typeface="Monaco"/>
              </a:rPr>
              <a:t>, false);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</a:t>
            </a:r>
            <a:r>
              <a:rPr lang="en-US" sz="1400" dirty="0" err="1" smtClean="0">
                <a:latin typeface="Monaco"/>
                <a:cs typeface="Monaco"/>
              </a:rPr>
              <a:t>xhr.addEventListener</a:t>
            </a:r>
            <a:r>
              <a:rPr lang="en-US" sz="1400" dirty="0">
                <a:latin typeface="Monaco"/>
                <a:cs typeface="Monaco"/>
              </a:rPr>
              <a:t>("abort", </a:t>
            </a:r>
            <a:r>
              <a:rPr lang="en-US" sz="1400" dirty="0" err="1">
                <a:latin typeface="Monaco"/>
                <a:cs typeface="Monaco"/>
              </a:rPr>
              <a:t>transferCanceled</a:t>
            </a:r>
            <a:r>
              <a:rPr lang="en-US" sz="1400" dirty="0">
                <a:latin typeface="Monaco"/>
                <a:cs typeface="Monaco"/>
              </a:rPr>
              <a:t>, false);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</a:t>
            </a:r>
            <a:r>
              <a:rPr lang="en-US" sz="1400" dirty="0" err="1" smtClean="0">
                <a:latin typeface="Monaco"/>
                <a:cs typeface="Monaco"/>
              </a:rPr>
              <a:t>xhr.open</a:t>
            </a:r>
            <a:r>
              <a:rPr lang="en-US" sz="1400" dirty="0">
                <a:latin typeface="Monaco"/>
                <a:cs typeface="Monaco"/>
              </a:rPr>
              <a:t>('POST', '</a:t>
            </a:r>
            <a:r>
              <a:rPr lang="en-US" sz="1400" dirty="0" err="1">
                <a:latin typeface="Monaco"/>
                <a:cs typeface="Monaco"/>
              </a:rPr>
              <a:t>upload.php</a:t>
            </a:r>
            <a:r>
              <a:rPr lang="en-US" sz="1400" dirty="0">
                <a:latin typeface="Monaco"/>
                <a:cs typeface="Monaco"/>
              </a:rPr>
              <a:t>', true);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</a:t>
            </a:r>
            <a:r>
              <a:rPr lang="en-US" sz="1400" b="1" dirty="0" err="1" smtClean="0">
                <a:solidFill>
                  <a:srgbClr val="A82233"/>
                </a:solidFill>
                <a:latin typeface="Monaco"/>
                <a:cs typeface="Monaco"/>
              </a:rPr>
              <a:t>xhr.send</a:t>
            </a:r>
            <a:r>
              <a:rPr lang="en-US" sz="1400" b="1" dirty="0">
                <a:solidFill>
                  <a:srgbClr val="A82233"/>
                </a:solidFill>
                <a:latin typeface="Monaco"/>
                <a:cs typeface="Monaco"/>
              </a:rPr>
              <a:t>(</a:t>
            </a:r>
            <a:r>
              <a:rPr lang="en-US" sz="1400" b="1" dirty="0" err="1">
                <a:solidFill>
                  <a:srgbClr val="A82233"/>
                </a:solidFill>
                <a:latin typeface="Monaco"/>
                <a:cs typeface="Monaco"/>
              </a:rPr>
              <a:t>formData</a:t>
            </a:r>
            <a:r>
              <a:rPr lang="en-US" sz="1400" b="1" dirty="0">
                <a:solidFill>
                  <a:srgbClr val="A82233"/>
                </a:solidFill>
                <a:latin typeface="Monaco"/>
                <a:cs typeface="Monaco"/>
              </a:rPr>
              <a:t>); </a:t>
            </a:r>
            <a:r>
              <a:rPr lang="en-US" sz="1400" dirty="0">
                <a:latin typeface="Monaco"/>
                <a:cs typeface="Monaco"/>
              </a:rPr>
              <a:t>// actually send the form data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function </a:t>
            </a:r>
            <a:r>
              <a:rPr lang="en-US" sz="1400" dirty="0" err="1">
                <a:latin typeface="Monaco"/>
                <a:cs typeface="Monaco"/>
              </a:rPr>
              <a:t>transferComplete</a:t>
            </a:r>
            <a:r>
              <a:rPr lang="en-US" sz="1400" dirty="0">
                <a:latin typeface="Monaco"/>
                <a:cs typeface="Monaco"/>
              </a:rPr>
              <a:t>(</a:t>
            </a:r>
            <a:r>
              <a:rPr lang="en-US" sz="1400" dirty="0" err="1">
                <a:latin typeface="Monaco"/>
                <a:cs typeface="Monaco"/>
              </a:rPr>
              <a:t>evt</a:t>
            </a:r>
            <a:r>
              <a:rPr lang="en-US" sz="1400" dirty="0">
                <a:latin typeface="Monaco"/>
                <a:cs typeface="Monaco"/>
              </a:rPr>
              <a:t>) { // stylized upload complete</a:t>
            </a:r>
          </a:p>
          <a:p>
            <a:pPr>
              <a:spcAft>
                <a:spcPts val="0"/>
              </a:spcAft>
            </a:pPr>
            <a:r>
              <a:rPr lang="en-CA" sz="1400" dirty="0" smtClean="0">
                <a:latin typeface="Monaco"/>
                <a:cs typeface="Monaco"/>
              </a:rPr>
              <a:t>		</a:t>
            </a:r>
            <a:r>
              <a:rPr lang="mr-IN" sz="1400" dirty="0" smtClean="0">
                <a:latin typeface="Monaco"/>
                <a:cs typeface="Monaco"/>
              </a:rPr>
              <a:t>$</a:t>
            </a:r>
            <a:r>
              <a:rPr lang="mr-IN" sz="1400" dirty="0">
                <a:latin typeface="Monaco"/>
                <a:cs typeface="Monaco"/>
              </a:rPr>
              <a:t>("#progress").css("width","100%");</a:t>
            </a:r>
          </a:p>
          <a:p>
            <a:pPr>
              <a:spcAft>
                <a:spcPts val="0"/>
              </a:spcAft>
            </a:pPr>
            <a:r>
              <a:rPr lang="en-CA" sz="1400" dirty="0" smtClean="0">
                <a:latin typeface="Monaco"/>
                <a:cs typeface="Monaco"/>
              </a:rPr>
              <a:t>		</a:t>
            </a:r>
            <a:r>
              <a:rPr lang="mr-IN" sz="1400" dirty="0" smtClean="0">
                <a:latin typeface="Monaco"/>
                <a:cs typeface="Monaco"/>
              </a:rPr>
              <a:t>$</a:t>
            </a:r>
            <a:r>
              <a:rPr lang="mr-IN" sz="1400" dirty="0">
                <a:latin typeface="Monaco"/>
                <a:cs typeface="Monaco"/>
              </a:rPr>
              <a:t>("#progress").html("100%");</a:t>
            </a:r>
          </a:p>
          <a:p>
            <a:pPr>
              <a:spcAft>
                <a:spcPts val="0"/>
              </a:spcAft>
            </a:pPr>
            <a:r>
              <a:rPr lang="en-CA" sz="1400" dirty="0" smtClean="0">
                <a:latin typeface="Monaco"/>
                <a:cs typeface="Monaco"/>
              </a:rPr>
              <a:t>	</a:t>
            </a:r>
            <a:r>
              <a:rPr lang="mr-IN" sz="1400" dirty="0" smtClean="0">
                <a:latin typeface="Monaco"/>
                <a:cs typeface="Monaco"/>
              </a:rPr>
              <a:t>}</a:t>
            </a:r>
            <a:endParaRPr lang="mr-IN" sz="14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function </a:t>
            </a:r>
            <a:r>
              <a:rPr lang="en-US" sz="1400" dirty="0" err="1">
                <a:latin typeface="Monaco"/>
                <a:cs typeface="Monaco"/>
              </a:rPr>
              <a:t>transferFailed</a:t>
            </a:r>
            <a:r>
              <a:rPr lang="en-US" sz="1400" dirty="0">
                <a:latin typeface="Monaco"/>
                <a:cs typeface="Monaco"/>
              </a:rPr>
              <a:t>(</a:t>
            </a:r>
            <a:r>
              <a:rPr lang="en-US" sz="1400" dirty="0" err="1">
                <a:latin typeface="Monaco"/>
                <a:cs typeface="Monaco"/>
              </a:rPr>
              <a:t>evt</a:t>
            </a:r>
            <a:r>
              <a:rPr lang="en-US" sz="1400" dirty="0">
                <a:latin typeface="Monaco"/>
                <a:cs typeface="Monaco"/>
              </a:rPr>
              <a:t>) {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	alert</a:t>
            </a:r>
            <a:r>
              <a:rPr lang="en-US" sz="1400" dirty="0">
                <a:latin typeface="Monaco"/>
                <a:cs typeface="Monaco"/>
              </a:rPr>
              <a:t>("An error occurred while transferring the file.");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}</a:t>
            </a:r>
            <a:endParaRPr lang="en-US" sz="14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function </a:t>
            </a:r>
            <a:r>
              <a:rPr lang="en-US" sz="1400" dirty="0" err="1">
                <a:latin typeface="Monaco"/>
                <a:cs typeface="Monaco"/>
              </a:rPr>
              <a:t>transferCanceled</a:t>
            </a:r>
            <a:r>
              <a:rPr lang="en-US" sz="1400" dirty="0">
                <a:latin typeface="Monaco"/>
                <a:cs typeface="Monaco"/>
              </a:rPr>
              <a:t>(</a:t>
            </a:r>
            <a:r>
              <a:rPr lang="en-US" sz="1400" dirty="0" err="1">
                <a:latin typeface="Monaco"/>
                <a:cs typeface="Monaco"/>
              </a:rPr>
              <a:t>evt</a:t>
            </a:r>
            <a:r>
              <a:rPr lang="en-US" sz="1400" dirty="0">
                <a:latin typeface="Monaco"/>
                <a:cs typeface="Monaco"/>
              </a:rPr>
              <a:t>) {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	alert</a:t>
            </a:r>
            <a:r>
              <a:rPr lang="en-US" sz="1400" dirty="0">
                <a:latin typeface="Monaco"/>
                <a:cs typeface="Monaco"/>
              </a:rPr>
              <a:t>("The transfer has been canceled by the user.");</a:t>
            </a:r>
          </a:p>
          <a:p>
            <a:pPr>
              <a:spcAft>
                <a:spcPts val="0"/>
              </a:spcAft>
            </a:pPr>
            <a:r>
              <a:rPr lang="en-US" sz="1400" dirty="0" smtClean="0">
                <a:latin typeface="Monaco"/>
                <a:cs typeface="Monaco"/>
              </a:rPr>
              <a:t>	}</a:t>
            </a:r>
            <a:endParaRPr lang="en-US" sz="1400" dirty="0">
              <a:latin typeface="Monaco"/>
              <a:cs typeface="Monaco"/>
            </a:endParaRPr>
          </a:p>
          <a:p>
            <a:pPr>
              <a:spcAft>
                <a:spcPts val="0"/>
              </a:spcAft>
            </a:pPr>
            <a:r>
              <a:rPr lang="en-US" sz="1400" dirty="0">
                <a:latin typeface="Monaco"/>
                <a:cs typeface="Monaco"/>
              </a:rPr>
              <a:t>}</a:t>
            </a:r>
            <a:endParaRPr lang="en-US" sz="1400" dirty="0">
              <a:latin typeface="Monaco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3855465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jQuery Foundations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474024" cy="4525963"/>
          </a:xfrm>
        </p:spPr>
        <p:txBody>
          <a:bodyPr/>
          <a:lstStyle/>
          <a:p>
            <a:r>
              <a:rPr lang="en-US" dirty="0" smtClean="0"/>
              <a:t>Use a Content Delivery Network (CDN)</a:t>
            </a:r>
          </a:p>
          <a:p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script </a:t>
            </a:r>
            <a:r>
              <a:rPr lang="en-US" dirty="0" err="1"/>
              <a:t>src</a:t>
            </a:r>
            <a:r>
              <a:rPr lang="en-US" dirty="0" smtClean="0"/>
              <a:t>="</a:t>
            </a:r>
            <a:r>
              <a:rPr lang="en-US" b="1" dirty="0" smtClean="0">
                <a:solidFill>
                  <a:srgbClr val="A82233"/>
                </a:solidFill>
              </a:rPr>
              <a:t>http</a:t>
            </a:r>
            <a:r>
              <a:rPr lang="en-US" b="1" dirty="0">
                <a:solidFill>
                  <a:srgbClr val="A82233"/>
                </a:solidFill>
              </a:rPr>
              <a:t>://</a:t>
            </a:r>
            <a:r>
              <a:rPr lang="en-US" b="1" dirty="0" err="1">
                <a:solidFill>
                  <a:srgbClr val="A82233"/>
                </a:solidFill>
              </a:rPr>
              <a:t>code.jquery.com</a:t>
            </a:r>
            <a:r>
              <a:rPr lang="en-US" b="1" dirty="0">
                <a:solidFill>
                  <a:srgbClr val="A82233"/>
                </a:solidFill>
              </a:rPr>
              <a:t>/jquery-3.1.0.</a:t>
            </a:r>
            <a:r>
              <a:rPr lang="en-US" b="1" dirty="0" smtClean="0">
                <a:solidFill>
                  <a:srgbClr val="A82233"/>
                </a:solidFill>
              </a:rPr>
              <a:t>min.js</a:t>
            </a:r>
            <a:r>
              <a:rPr lang="en-US" dirty="0" smtClean="0"/>
              <a:t>"&gt;</a:t>
            </a:r>
            <a:br>
              <a:rPr lang="en-US" dirty="0" smtClean="0"/>
            </a:br>
            <a:r>
              <a:rPr lang="en-US" dirty="0" smtClean="0"/>
              <a:t>&lt;</a:t>
            </a:r>
            <a:r>
              <a:rPr lang="en-US" dirty="0"/>
              <a:t>/script</a:t>
            </a:r>
            <a:r>
              <a:rPr lang="en-US" dirty="0" smtClean="0"/>
              <a:t>&gt;</a:t>
            </a:r>
          </a:p>
          <a:p>
            <a:endParaRPr lang="en-US" dirty="0" smtClean="0"/>
          </a:p>
          <a:p>
            <a:r>
              <a:rPr lang="en-US" dirty="0" smtClean="0"/>
              <a:t>Use a failsafe in case the CDN is down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Including 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jQuery 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8554988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Asynchronous File </a:t>
            </a:r>
            <a:r>
              <a:rPr lang="en-US" sz="3600" b="1" dirty="0" smtClean="0"/>
              <a:t>Transmission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546032" cy="4525963"/>
          </a:xfrm>
        </p:spPr>
        <p:txBody>
          <a:bodyPr/>
          <a:lstStyle/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allFiles</a:t>
            </a:r>
            <a:r>
              <a:rPr lang="en-US" dirty="0"/>
              <a:t> = $(":file")[0].files;</a:t>
            </a:r>
          </a:p>
          <a:p>
            <a:r>
              <a:rPr lang="en-US" dirty="0" smtClean="0"/>
              <a:t>for </a:t>
            </a:r>
            <a:r>
              <a:rPr lang="en-US" dirty="0"/>
              <a:t>(</a:t>
            </a: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=0;i&lt;</a:t>
            </a:r>
            <a:r>
              <a:rPr lang="en-US" dirty="0" err="1"/>
              <a:t>allFiles.length;i</a:t>
            </a:r>
            <a:r>
              <a:rPr lang="en-US" dirty="0"/>
              <a:t>++) {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formData.append</a:t>
            </a:r>
            <a:r>
              <a:rPr lang="en-US" dirty="0"/>
              <a:t>('images[]', </a:t>
            </a:r>
            <a:r>
              <a:rPr lang="en-US" dirty="0" err="1"/>
              <a:t>allFiles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]);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dirty="0"/>
              <a:t>Appending Files to a POST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999342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10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jQuery Foundations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Event Handling in jQuery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 Manipulation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Effects and Animation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AJAX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71703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Asynchronous File </a:t>
            </a:r>
            <a:r>
              <a:rPr lang="en-US" sz="2800" dirty="0" smtClean="0">
                <a:solidFill>
                  <a:schemeClr val="bg1"/>
                </a:solidFill>
              </a:rPr>
              <a:t>Transmission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Summary</a:t>
            </a:r>
            <a:endParaRPr lang="en-US" sz="2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42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 smtClean="0"/>
              <a:t>Summary</a:t>
            </a:r>
            <a:endParaRPr lang="en-US" sz="32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84785"/>
            <a:ext cx="6969968" cy="4687416"/>
          </a:xfrm>
        </p:spPr>
        <p:txBody>
          <a:bodyPr numCol="3">
            <a:noAutofit/>
          </a:bodyPr>
          <a:lstStyle/>
          <a:p>
            <a:r>
              <a:rPr lang="en-US" sz="2400" dirty="0"/>
              <a:t> Animation</a:t>
            </a:r>
          </a:p>
          <a:p>
            <a:r>
              <a:rPr lang="en-US" sz="2400" dirty="0"/>
              <a:t>Asynchronous JavaScript</a:t>
            </a:r>
          </a:p>
          <a:p>
            <a:r>
              <a:rPr lang="en-US" sz="2400" dirty="0"/>
              <a:t>with XML (AJAX)</a:t>
            </a:r>
          </a:p>
          <a:p>
            <a:r>
              <a:rPr lang="en-US" sz="2400" dirty="0"/>
              <a:t>content delivery network</a:t>
            </a:r>
          </a:p>
          <a:p>
            <a:r>
              <a:rPr lang="mr-IN" sz="2400" dirty="0"/>
              <a:t>(CDN)</a:t>
            </a:r>
          </a:p>
          <a:p>
            <a:r>
              <a:rPr lang="en-US" sz="2400" dirty="0"/>
              <a:t>content filters</a:t>
            </a:r>
          </a:p>
          <a:p>
            <a:r>
              <a:rPr lang="en-US" sz="2400" dirty="0"/>
              <a:t>cross-origin resource</a:t>
            </a:r>
          </a:p>
          <a:p>
            <a:r>
              <a:rPr lang="en-US" sz="2400" dirty="0"/>
              <a:t>sharing (CORS)</a:t>
            </a:r>
          </a:p>
          <a:p>
            <a:r>
              <a:rPr lang="en-US" sz="2400" dirty="0"/>
              <a:t>easing function</a:t>
            </a:r>
          </a:p>
          <a:p>
            <a:r>
              <a:rPr lang="en-US" sz="2400" dirty="0"/>
              <a:t>filters</a:t>
            </a:r>
          </a:p>
          <a:p>
            <a:r>
              <a:rPr lang="en-US" sz="2400" dirty="0"/>
              <a:t>framework</a:t>
            </a:r>
          </a:p>
          <a:p>
            <a:r>
              <a:rPr lang="en-US" sz="2400" dirty="0" err="1"/>
              <a:t>FormData</a:t>
            </a:r>
            <a:endParaRPr lang="en-US" sz="2400" dirty="0"/>
          </a:p>
          <a:p>
            <a:r>
              <a:rPr lang="en-US" sz="2400" dirty="0"/>
              <a:t>graceful </a:t>
            </a:r>
            <a:r>
              <a:rPr lang="en-US" sz="2400" dirty="0" err="1"/>
              <a:t>degredation</a:t>
            </a:r>
            <a:endParaRPr lang="en-US" sz="2400" dirty="0"/>
          </a:p>
          <a:p>
            <a:r>
              <a:rPr lang="en-US" sz="2400" dirty="0" err="1"/>
              <a:t>jQuery</a:t>
            </a:r>
            <a:endParaRPr lang="en-US" sz="2400" dirty="0"/>
          </a:p>
          <a:p>
            <a:r>
              <a:rPr lang="en-US" sz="2400" dirty="0" err="1"/>
              <a:t>jqXHR</a:t>
            </a:r>
            <a:endParaRPr lang="en-US" sz="2400" dirty="0"/>
          </a:p>
          <a:p>
            <a:r>
              <a:rPr lang="en-US" sz="2400" dirty="0"/>
              <a:t>library</a:t>
            </a:r>
          </a:p>
          <a:p>
            <a:r>
              <a:rPr lang="en-US" sz="2400" dirty="0"/>
              <a:t>progressive enhancement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Key Terms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056844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 smtClean="0"/>
              <a:t>Summary</a:t>
            </a:r>
            <a:endParaRPr lang="en-US" sz="32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Questions?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61746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jQuery Foundations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Remember </a:t>
            </a:r>
            <a:r>
              <a:rPr lang="en-US" dirty="0" err="1"/>
              <a:t>getElementByID</a:t>
            </a:r>
            <a:r>
              <a:rPr lang="en-US" dirty="0"/>
              <a:t>(</a:t>
            </a:r>
            <a:r>
              <a:rPr lang="en-US" dirty="0" smtClean="0"/>
              <a:t>)</a:t>
            </a:r>
            <a:r>
              <a:rPr lang="mr-IN" dirty="0" smtClean="0"/>
              <a:t>…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The </a:t>
            </a:r>
            <a:r>
              <a:rPr lang="en-US" dirty="0"/>
              <a:t>power of </a:t>
            </a:r>
            <a:r>
              <a:rPr lang="en-US" dirty="0" err="1"/>
              <a:t>jQuery</a:t>
            </a:r>
            <a:r>
              <a:rPr lang="en-US" dirty="0"/>
              <a:t> resides in the function named </a:t>
            </a:r>
            <a:r>
              <a:rPr lang="en-US" b="1" dirty="0" err="1">
                <a:solidFill>
                  <a:srgbClr val="A82233"/>
                </a:solidFill>
              </a:rPr>
              <a:t>jQuery</a:t>
            </a:r>
            <a:r>
              <a:rPr lang="en-US" b="1" dirty="0">
                <a:solidFill>
                  <a:srgbClr val="A82233"/>
                </a:solidFill>
              </a:rPr>
              <a:t>(</a:t>
            </a:r>
            <a:r>
              <a:rPr lang="en-US" b="1" dirty="0" smtClean="0">
                <a:solidFill>
                  <a:srgbClr val="A82233"/>
                </a:solidFill>
              </a:rPr>
              <a:t>)</a:t>
            </a:r>
            <a:r>
              <a:rPr lang="en-US" dirty="0" smtClean="0"/>
              <a:t>.  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There’s also an alias </a:t>
            </a:r>
            <a:r>
              <a:rPr lang="en-US" dirty="0"/>
              <a:t>for this function named </a:t>
            </a:r>
            <a:r>
              <a:rPr lang="en-US" b="1" dirty="0">
                <a:solidFill>
                  <a:srgbClr val="A82233"/>
                </a:solidFill>
              </a:rPr>
              <a:t>$() </a:t>
            </a:r>
            <a:r>
              <a:rPr lang="en-US" dirty="0" smtClean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 You can combine CSS selectors with the $()  notation to select DOM objects </a:t>
            </a:r>
            <a:r>
              <a:rPr lang="en-US" dirty="0" smtClean="0"/>
              <a:t>that match </a:t>
            </a:r>
            <a:r>
              <a:rPr lang="en-US" dirty="0"/>
              <a:t>CSS attributes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jQuery Selector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90054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jQuery Foundations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/* selecting using regular JavaScript */</a:t>
            </a:r>
          </a:p>
          <a:p>
            <a:r>
              <a:rPr lang="en-US" dirty="0" err="1"/>
              <a:t>var</a:t>
            </a:r>
            <a:r>
              <a:rPr lang="en-US" dirty="0"/>
              <a:t> node = </a:t>
            </a:r>
            <a:r>
              <a:rPr lang="en-US" dirty="0" err="1"/>
              <a:t>document.getElementById</a:t>
            </a:r>
            <a:r>
              <a:rPr lang="en-US" dirty="0"/>
              <a:t>("here")</a:t>
            </a:r>
            <a:r>
              <a:rPr lang="en-US" dirty="0" smtClean="0"/>
              <a:t>;</a:t>
            </a:r>
            <a:r>
              <a:rPr lang="en-US" dirty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/>
              <a:t>link = </a:t>
            </a:r>
            <a:r>
              <a:rPr lang="en-US" dirty="0" err="1"/>
              <a:t>document.querySelectorAll</a:t>
            </a:r>
            <a:r>
              <a:rPr lang="en-US" dirty="0"/>
              <a:t>("</a:t>
            </a:r>
            <a:r>
              <a:rPr lang="en-US" dirty="0" err="1"/>
              <a:t>ul</a:t>
            </a:r>
            <a:r>
              <a:rPr lang="en-US" dirty="0"/>
              <a:t> li");</a:t>
            </a:r>
            <a:endParaRPr lang="en-US" dirty="0"/>
          </a:p>
          <a:p>
            <a:r>
              <a:rPr lang="en-US" dirty="0"/>
              <a:t>/* equivalent selection using </a:t>
            </a:r>
            <a:r>
              <a:rPr lang="en-US" dirty="0" err="1"/>
              <a:t>jQuery</a:t>
            </a:r>
            <a:r>
              <a:rPr lang="en-US" dirty="0"/>
              <a:t> */</a:t>
            </a:r>
          </a:p>
          <a:p>
            <a:r>
              <a:rPr lang="mr-IN" dirty="0">
                <a:solidFill>
                  <a:srgbClr val="A82233"/>
                </a:solidFill>
              </a:rPr>
              <a:t>var node = </a:t>
            </a:r>
            <a:r>
              <a:rPr lang="mr-IN" dirty="0" smtClean="0">
                <a:solidFill>
                  <a:srgbClr val="A82233"/>
                </a:solidFill>
              </a:rPr>
              <a:t>$</a:t>
            </a:r>
            <a:r>
              <a:rPr lang="en-CA" dirty="0" smtClean="0">
                <a:solidFill>
                  <a:srgbClr val="A82233"/>
                </a:solidFill>
              </a:rPr>
              <a:t>(</a:t>
            </a:r>
            <a:r>
              <a:rPr lang="en-US" dirty="0">
                <a:solidFill>
                  <a:srgbClr val="A82233"/>
                </a:solidFill>
              </a:rPr>
              <a:t>"</a:t>
            </a:r>
            <a:r>
              <a:rPr lang="mr-IN" dirty="0" smtClean="0">
                <a:solidFill>
                  <a:srgbClr val="A82233"/>
                </a:solidFill>
              </a:rPr>
              <a:t>#here</a:t>
            </a:r>
            <a:r>
              <a:rPr lang="en-US" dirty="0">
                <a:solidFill>
                  <a:srgbClr val="A82233"/>
                </a:solidFill>
              </a:rPr>
              <a:t>"</a:t>
            </a:r>
            <a:r>
              <a:rPr lang="en-CA" dirty="0" smtClean="0">
                <a:solidFill>
                  <a:srgbClr val="A82233"/>
                </a:solidFill>
              </a:rPr>
              <a:t>)</a:t>
            </a:r>
            <a:r>
              <a:rPr lang="mr-IN" dirty="0" smtClean="0">
                <a:solidFill>
                  <a:srgbClr val="A82233"/>
                </a:solidFill>
              </a:rPr>
              <a:t>;</a:t>
            </a:r>
            <a:endParaRPr lang="en-CA" dirty="0" smtClean="0">
              <a:solidFill>
                <a:srgbClr val="A82233"/>
              </a:solidFill>
            </a:endParaRPr>
          </a:p>
          <a:p>
            <a:r>
              <a:rPr lang="mr-IN" dirty="0">
                <a:solidFill>
                  <a:srgbClr val="A82233"/>
                </a:solidFill>
              </a:rPr>
              <a:t>var link = </a:t>
            </a:r>
            <a:r>
              <a:rPr lang="mr-IN" dirty="0" smtClean="0">
                <a:solidFill>
                  <a:srgbClr val="A82233"/>
                </a:solidFill>
              </a:rPr>
              <a:t>$</a:t>
            </a:r>
            <a:r>
              <a:rPr lang="en-CA" dirty="0" smtClean="0">
                <a:solidFill>
                  <a:srgbClr val="A82233"/>
                </a:solidFill>
              </a:rPr>
              <a:t>(</a:t>
            </a:r>
            <a:r>
              <a:rPr lang="en-US" dirty="0">
                <a:solidFill>
                  <a:srgbClr val="A82233"/>
                </a:solidFill>
              </a:rPr>
              <a:t>"</a:t>
            </a:r>
            <a:r>
              <a:rPr lang="mr-IN" dirty="0" smtClean="0">
                <a:solidFill>
                  <a:srgbClr val="A82233"/>
                </a:solidFill>
              </a:rPr>
              <a:t>ul li</a:t>
            </a:r>
            <a:r>
              <a:rPr lang="en-US" dirty="0">
                <a:solidFill>
                  <a:srgbClr val="A82233"/>
                </a:solidFill>
              </a:rPr>
              <a:t>"</a:t>
            </a:r>
            <a:r>
              <a:rPr lang="en-CA" dirty="0" smtClean="0">
                <a:solidFill>
                  <a:srgbClr val="A82233"/>
                </a:solidFill>
              </a:rPr>
              <a:t>)</a:t>
            </a:r>
            <a:r>
              <a:rPr lang="mr-IN" dirty="0" smtClean="0">
                <a:solidFill>
                  <a:srgbClr val="A82233"/>
                </a:solidFill>
              </a:rPr>
              <a:t>;</a:t>
            </a:r>
            <a:endParaRPr lang="en-CA" dirty="0" smtClean="0">
              <a:solidFill>
                <a:srgbClr val="A82233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dirty="0"/>
              <a:t> The </a:t>
            </a:r>
            <a:r>
              <a:rPr lang="en-US" b="1" dirty="0"/>
              <a:t>$()</a:t>
            </a:r>
            <a:r>
              <a:rPr lang="en-US" dirty="0"/>
              <a:t>  function always returns a set of results</a:t>
            </a:r>
            <a:endParaRPr lang="en-US" dirty="0">
              <a:solidFill>
                <a:srgbClr val="A82233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jQuery Selector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85238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jQuery Foundations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7546032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>
                <a:solidFill>
                  <a:srgbClr val="A82233"/>
                </a:solidFill>
              </a:rPr>
              <a:t>$("*")</a:t>
            </a:r>
            <a:r>
              <a:rPr lang="en-US" dirty="0"/>
              <a:t>—Universal selector matches all elements (and is slow).</a:t>
            </a:r>
          </a:p>
          <a:p>
            <a:pPr marL="342900" indent="-342900">
              <a:buFont typeface="Arial"/>
              <a:buChar char="•"/>
            </a:pPr>
            <a:r>
              <a:rPr lang="en-US" b="1" dirty="0" smtClean="0">
                <a:solidFill>
                  <a:srgbClr val="A82233"/>
                </a:solidFill>
              </a:rPr>
              <a:t>$</a:t>
            </a:r>
            <a:r>
              <a:rPr lang="en-US" b="1" dirty="0">
                <a:solidFill>
                  <a:srgbClr val="A82233"/>
                </a:solidFill>
              </a:rPr>
              <a:t>("tag")</a:t>
            </a:r>
            <a:r>
              <a:rPr lang="en-US" dirty="0"/>
              <a:t>—Element selector matches all elements with the given </a:t>
            </a:r>
            <a:r>
              <a:rPr lang="en-US" dirty="0" smtClean="0"/>
              <a:t>element name.</a:t>
            </a:r>
          </a:p>
          <a:p>
            <a:pPr marL="342900" indent="-342900">
              <a:buFont typeface="Arial"/>
              <a:buChar char="•"/>
            </a:pPr>
            <a:r>
              <a:rPr lang="en-US" b="1" dirty="0" smtClean="0">
                <a:solidFill>
                  <a:srgbClr val="A82233"/>
                </a:solidFill>
              </a:rPr>
              <a:t>$</a:t>
            </a:r>
            <a:r>
              <a:rPr lang="en-US" b="1" dirty="0">
                <a:solidFill>
                  <a:srgbClr val="A82233"/>
                </a:solidFill>
              </a:rPr>
              <a:t>(".class")</a:t>
            </a:r>
            <a:r>
              <a:rPr lang="en-US" dirty="0"/>
              <a:t>—Class selector matches all elements with the given CSS class</a:t>
            </a:r>
            <a:r>
              <a:rPr lang="en-US" dirty="0" smtClean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b="1" dirty="0" smtClean="0">
                <a:solidFill>
                  <a:srgbClr val="A82233"/>
                </a:solidFill>
              </a:rPr>
              <a:t>$</a:t>
            </a:r>
            <a:r>
              <a:rPr lang="en-US" b="1" dirty="0">
                <a:solidFill>
                  <a:srgbClr val="A82233"/>
                </a:solidFill>
              </a:rPr>
              <a:t>("#id")</a:t>
            </a:r>
            <a:r>
              <a:rPr lang="en-US" dirty="0"/>
              <a:t>—Id selector matches all elements with a given HTML id attribute.</a:t>
            </a:r>
            <a:endParaRPr lang="en-US" dirty="0">
              <a:solidFill>
                <a:srgbClr val="A82233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Basic Selectors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14277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jQuery Foundations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Some examples</a:t>
            </a:r>
            <a:endParaRPr lang="en-US" dirty="0" smtClean="0">
              <a:effectLst/>
            </a:endParaRPr>
          </a:p>
        </p:txBody>
      </p:sp>
      <p:pic>
        <p:nvPicPr>
          <p:cNvPr id="6" name="Content Placeholder 5" descr="4812610002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970" b="-2970"/>
          <a:stretch>
            <a:fillRect/>
          </a:stretch>
        </p:blipFill>
        <p:spPr>
          <a:xfrm>
            <a:off x="914400" y="1040117"/>
            <a:ext cx="7258000" cy="5132083"/>
          </a:xfrm>
        </p:spPr>
      </p:pic>
    </p:spTree>
    <p:extLst>
      <p:ext uri="{BB962C8B-B14F-4D97-AF65-F5344CB8AC3E}">
        <p14:creationId xmlns:p14="http://schemas.microsoft.com/office/powerpoint/2010/main" val="1735026781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FunWebDev - 2nd Edition">
      <a:dk1>
        <a:srgbClr val="404040"/>
      </a:dk1>
      <a:lt1>
        <a:srgbClr val="F3F3E7"/>
      </a:lt1>
      <a:dk2>
        <a:srgbClr val="37475F"/>
      </a:dk2>
      <a:lt2>
        <a:srgbClr val="FFFFFF"/>
      </a:lt2>
      <a:accent1>
        <a:srgbClr val="B6E4EC"/>
      </a:accent1>
      <a:accent2>
        <a:srgbClr val="A82233"/>
      </a:accent2>
      <a:accent3>
        <a:srgbClr val="C88736"/>
      </a:accent3>
      <a:accent4>
        <a:srgbClr val="467082"/>
      </a:accent4>
      <a:accent5>
        <a:srgbClr val="F3703A"/>
      </a:accent5>
      <a:accent6>
        <a:srgbClr val="00A651"/>
      </a:accent6>
      <a:hlink>
        <a:srgbClr val="B6EEEC"/>
      </a:hlink>
      <a:folHlink>
        <a:srgbClr val="C8873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315A81A94F634DAC5B74696CDF49A0" ma:contentTypeVersion="0" ma:contentTypeDescription="Create a new document." ma:contentTypeScope="" ma:versionID="bf55b238726f5bfc22ee2e6b3943ad7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7799260-D59B-4B03-A2F9-D0C90FD4315B}"/>
</file>

<file path=customXml/itemProps2.xml><?xml version="1.0" encoding="utf-8"?>
<ds:datastoreItem xmlns:ds="http://schemas.openxmlformats.org/officeDocument/2006/customXml" ds:itemID="{F7F9C3EB-CB96-4259-A3FB-6FA8B57312B9}"/>
</file>

<file path=customXml/itemProps3.xml><?xml version="1.0" encoding="utf-8"?>
<ds:datastoreItem xmlns:ds="http://schemas.openxmlformats.org/officeDocument/2006/customXml" ds:itemID="{5437AC09-A169-4757-8F73-BD41D3BC2C49}"/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949</TotalTime>
  <Words>1897</Words>
  <Application>Microsoft Macintosh PowerPoint</Application>
  <PresentationFormat>On-screen Show (4:3)</PresentationFormat>
  <Paragraphs>415</Paragraphs>
  <Slides>53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Presentation</vt:lpstr>
      <vt:lpstr>JavaScript 3: Extending JavaScript with jQuery</vt:lpstr>
      <vt:lpstr>Chapter 10</vt:lpstr>
      <vt:lpstr>Chapter 10</vt:lpstr>
      <vt:lpstr>jQuery Foundations </vt:lpstr>
      <vt:lpstr>jQuery Foundations </vt:lpstr>
      <vt:lpstr>jQuery Foundations </vt:lpstr>
      <vt:lpstr>jQuery Foundations </vt:lpstr>
      <vt:lpstr>jQuery Foundations </vt:lpstr>
      <vt:lpstr>jQuery Foundations </vt:lpstr>
      <vt:lpstr>jQuery Foundations </vt:lpstr>
      <vt:lpstr>jQuery Foundations </vt:lpstr>
      <vt:lpstr>jQuery Foundations </vt:lpstr>
      <vt:lpstr>jQuery Foundations </vt:lpstr>
      <vt:lpstr>jQuery Foundations </vt:lpstr>
      <vt:lpstr>Chapter 10</vt:lpstr>
      <vt:lpstr>Event Handling in jQuery </vt:lpstr>
      <vt:lpstr>Event Handling in jQuery </vt:lpstr>
      <vt:lpstr>Event Handling in jQuery </vt:lpstr>
      <vt:lpstr>Chapter 10</vt:lpstr>
      <vt:lpstr>DOM Manipulation </vt:lpstr>
      <vt:lpstr>DOM Manipulation </vt:lpstr>
      <vt:lpstr>DOM Manipulation </vt:lpstr>
      <vt:lpstr>DOM Manipulation </vt:lpstr>
      <vt:lpstr>DOM Manipulation </vt:lpstr>
      <vt:lpstr>DOM Manipulation </vt:lpstr>
      <vt:lpstr>Chapter 10</vt:lpstr>
      <vt:lpstr>Effects and Animation </vt:lpstr>
      <vt:lpstr>Effects and Animation </vt:lpstr>
      <vt:lpstr>Effects and Animation </vt:lpstr>
      <vt:lpstr>Effects and Animation </vt:lpstr>
      <vt:lpstr>Effects and Animation </vt:lpstr>
      <vt:lpstr>Effects and Animation </vt:lpstr>
      <vt:lpstr>Chapter 10</vt:lpstr>
      <vt:lpstr>AJAX</vt:lpstr>
      <vt:lpstr>AJAX</vt:lpstr>
      <vt:lpstr>AJAX</vt:lpstr>
      <vt:lpstr>AJAX</vt:lpstr>
      <vt:lpstr>AJAX</vt:lpstr>
      <vt:lpstr>AJAX</vt:lpstr>
      <vt:lpstr>AJAX</vt:lpstr>
      <vt:lpstr>AJAX</vt:lpstr>
      <vt:lpstr>AJAX</vt:lpstr>
      <vt:lpstr>AJAX</vt:lpstr>
      <vt:lpstr>AJAX</vt:lpstr>
      <vt:lpstr>AJAX</vt:lpstr>
      <vt:lpstr>AJAX</vt:lpstr>
      <vt:lpstr>Chapter 10</vt:lpstr>
      <vt:lpstr>Asynchronous File Transmission</vt:lpstr>
      <vt:lpstr>Asynchronous File Transmission</vt:lpstr>
      <vt:lpstr>Asynchronous File Transmission</vt:lpstr>
      <vt:lpstr>Chapter 10</vt:lpstr>
      <vt:lpstr>Summary</vt:lpstr>
      <vt:lpstr>Summary</vt:lpstr>
    </vt:vector>
  </TitlesOfParts>
  <Manager/>
  <Company>Pearson</Company>
  <LinksUpToDate>false</LinksUpToDate>
  <SharedDoc>false</SharedDoc>
  <HyperlinkBase>http://funwebdev.com</HyperlinkBase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Randy Connolly and Ricardo Hoar</dc:creator>
  <cp:keywords/>
  <dc:description/>
  <cp:lastModifiedBy>Ricardo</cp:lastModifiedBy>
  <cp:revision>205</cp:revision>
  <dcterms:created xsi:type="dcterms:W3CDTF">2014-01-14T22:57:40Z</dcterms:created>
  <dcterms:modified xsi:type="dcterms:W3CDTF">2017-02-18T22:30:56Z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0x0101000D315A81A94F634DAC5B74696CDF49A0</vt:lpwstr>
  </property>
  <property fmtid="{D5CDD505-2E9C-101B-9397-08002B2CF9AE}" pid="3" name="Order">
    <vt:r8>26002900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xd_Signature">
    <vt:bool>false</vt:bool>
  </property>
  <property fmtid="{D5CDD505-2E9C-101B-9397-08002B2CF9AE}" pid="10" name="xd_ProgID">
    <vt:lpwstr/>
  </property>
  <property fmtid="{D5CDD505-2E9C-101B-9397-08002B2CF9AE}" pid="11" name="TemplateUrl">
    <vt:lpwstr/>
  </property>
</Properties>
</file>

<file path=docProps/thumbnail.jpeg>
</file>